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03" r:id="rId13"/>
    <p:sldId id="305" r:id="rId14"/>
    <p:sldId id="268" r:id="rId15"/>
    <p:sldId id="269" r:id="rId16"/>
    <p:sldId id="307" r:id="rId17"/>
    <p:sldId id="335" r:id="rId18"/>
    <p:sldId id="336" r:id="rId19"/>
    <p:sldId id="334" r:id="rId20"/>
    <p:sldId id="306" r:id="rId21"/>
    <p:sldId id="270" r:id="rId22"/>
    <p:sldId id="271" r:id="rId23"/>
    <p:sldId id="362" r:id="rId24"/>
    <p:sldId id="272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8" r:id="rId35"/>
    <p:sldId id="286" r:id="rId36"/>
    <p:sldId id="287" r:id="rId37"/>
    <p:sldId id="363" r:id="rId38"/>
    <p:sldId id="289" r:id="rId39"/>
    <p:sldId id="291" r:id="rId40"/>
    <p:sldId id="292" r:id="rId41"/>
    <p:sldId id="293" r:id="rId42"/>
  </p:sldIdLst>
  <p:sldSz cx="10692130" cy="15119350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9B73"/>
    <a:srgbClr val="1F7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gs" Target="tags/tag25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5.jpeg"/><Relationship Id="rId3" Type="http://schemas.openxmlformats.org/officeDocument/2006/relationships/tags" Target="../tags/tag5.xml"/><Relationship Id="rId2" Type="http://schemas.openxmlformats.org/officeDocument/2006/relationships/image" Target="../media/image4.png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.xml"/><Relationship Id="rId2" Type="http://schemas.openxmlformats.org/officeDocument/2006/relationships/image" Target="../media/image4.png"/><Relationship Id="rId1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jpeg"/><Relationship Id="rId8" Type="http://schemas.openxmlformats.org/officeDocument/2006/relationships/image" Target="../media/image52.jpeg"/><Relationship Id="rId7" Type="http://schemas.openxmlformats.org/officeDocument/2006/relationships/image" Target="../media/image51.jpeg"/><Relationship Id="rId6" Type="http://schemas.openxmlformats.org/officeDocument/2006/relationships/image" Target="../media/image4.pn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3.xml"/><Relationship Id="rId1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6.jpeg"/><Relationship Id="rId3" Type="http://schemas.openxmlformats.org/officeDocument/2006/relationships/tags" Target="../tags/tag24.xml"/><Relationship Id="rId2" Type="http://schemas.openxmlformats.org/officeDocument/2006/relationships/image" Target="../media/image4.png"/><Relationship Id="rId1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底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12700"/>
            <a:ext cx="10704830" cy="151193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21600000">
            <a:off x="0" y="5103876"/>
            <a:ext cx="10692382" cy="2270759"/>
            <a:chOff x="0" y="0"/>
            <a:chExt cx="10692382" cy="2270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10692382" cy="2270759"/>
            </a:xfrm>
            <a:prstGeom prst="rect">
              <a:avLst/>
            </a:prstGeom>
          </p:spPr>
        </p:pic>
        <p:sp>
          <p:nvSpPr>
            <p:cNvPr id="8" name="textbox 8"/>
            <p:cNvSpPr/>
            <p:nvPr/>
          </p:nvSpPr>
          <p:spPr>
            <a:xfrm>
              <a:off x="-12700" y="-12700"/>
              <a:ext cx="10718165" cy="233997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/>
            </a:p>
            <a:p>
              <a:pPr marL="1067435" algn="l" rtl="0" eaLnBrk="0">
                <a:lnSpc>
                  <a:spcPct val="92000"/>
                </a:lnSpc>
              </a:pPr>
              <a:r>
                <a:rPr lang="zh-CN" sz="4400" b="1" kern="0" spc="250" dirty="0">
                  <a:ln w="15980" cap="flat" cmpd="sng">
                    <a:solidFill>
                      <a:srgbClr val="1F7B5C">
                        <a:alpha val="100000"/>
                      </a:srgbClr>
                    </a:solidFill>
                    <a:prstDash val="solid"/>
                    <a:miter lim="10"/>
                  </a:ln>
                  <a:solidFill>
                    <a:srgbClr val="1F7B5C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砚山县阿猛</a:t>
              </a:r>
              <a:r>
                <a:rPr sz="4400" b="1" kern="0" spc="250" dirty="0">
                  <a:ln w="15980" cap="flat" cmpd="sng">
                    <a:solidFill>
                      <a:srgbClr val="1F7B5C">
                        <a:alpha val="100000"/>
                      </a:srgbClr>
                    </a:solidFill>
                    <a:prstDash val="solid"/>
                    <a:miter lim="10"/>
                  </a:ln>
                  <a:solidFill>
                    <a:srgbClr val="1F7B5C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镇国土空间规划</a:t>
              </a:r>
              <a:endParaRPr lang="en-US" altLang="en-US" sz="4400" dirty="0"/>
            </a:p>
            <a:p>
              <a:pPr marL="1141095" algn="l" rtl="0" eaLnBrk="0">
                <a:lnSpc>
                  <a:spcPct val="96000"/>
                </a:lnSpc>
                <a:spcBef>
                  <a:spcPts val="1335"/>
                </a:spcBef>
              </a:pP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T   E</a:t>
              </a:r>
              <a:r>
                <a:rPr sz="1500" kern="0" spc="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R</a:t>
              </a:r>
              <a:r>
                <a:rPr sz="1500" kern="0" spc="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R</a:t>
              </a:r>
              <a:r>
                <a:rPr sz="1500" kern="0" spc="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</a:t>
              </a:r>
              <a:r>
                <a:rPr sz="1500" kern="0" spc="20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T</a:t>
              </a:r>
              <a:r>
                <a:rPr sz="1500" kern="0" spc="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</a:t>
              </a:r>
              <a:r>
                <a:rPr sz="1500" kern="0" spc="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R</a:t>
              </a:r>
              <a:r>
                <a:rPr sz="1500" kern="0" spc="19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r>
                <a:rPr sz="1500" kern="0" spc="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        S   P</a:t>
              </a:r>
              <a:r>
                <a:rPr sz="1500" kern="0" spc="19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4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r>
                <a:rPr sz="1500" kern="0" spc="20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4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T</a:t>
              </a:r>
              <a:r>
                <a:rPr sz="1500" kern="0" spc="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4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</a:t>
              </a:r>
              <a:r>
                <a:rPr sz="1500" kern="0" spc="20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4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r>
                <a:rPr sz="1500" kern="0" spc="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500" kern="0" spc="-4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</a:t>
              </a:r>
              <a:endParaRPr lang="en-US" altLang="en-US" sz="1500" dirty="0"/>
            </a:p>
            <a:p>
              <a:pPr marL="1151890" algn="l" rtl="0" eaLnBrk="0">
                <a:lnSpc>
                  <a:spcPts val="1935"/>
                </a:lnSpc>
              </a:pPr>
              <a:r>
                <a:rPr sz="1500" kern="0" spc="-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P</a:t>
              </a:r>
              <a:r>
                <a:rPr sz="1500" kern="0" spc="11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  A</a:t>
              </a:r>
              <a:r>
                <a:rPr sz="1500" kern="0" spc="11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N   N</a:t>
              </a:r>
              <a:r>
                <a:rPr sz="1500" kern="0" spc="1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</a:t>
              </a:r>
              <a:r>
                <a:rPr sz="1500" kern="0" spc="11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N</a:t>
              </a:r>
              <a:r>
                <a:rPr sz="1500" kern="0" spc="10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2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G 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O</a:t>
              </a:r>
              <a:r>
                <a:rPr sz="1500" kern="0" spc="11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F</a:t>
              </a:r>
              <a:r>
                <a:rPr sz="1500" kern="0" spc="1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 </a:t>
              </a:r>
              <a:r>
                <a:rPr sz="1500" kern="0" spc="6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500" kern="0" spc="-3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r>
                <a:rPr sz="1500" kern="0" spc="9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lang="en-US" sz="1500" kern="0" spc="90" dirty="0">
                  <a:solidFill>
                    <a:srgbClr val="1F7B5C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M E N G</a:t>
              </a:r>
              <a:endParaRPr lang="en-US" sz="1500" kern="0" spc="90" dirty="0">
                <a:solidFill>
                  <a:srgbClr val="1F7B5C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10" name="textbox 10"/>
          <p:cNvSpPr/>
          <p:nvPr/>
        </p:nvSpPr>
        <p:spPr>
          <a:xfrm>
            <a:off x="6315811" y="6188202"/>
            <a:ext cx="3696334" cy="17570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7000"/>
              </a:lnSpc>
            </a:pPr>
            <a:endParaRPr lang="en-US" altLang="en-US" sz="100" dirty="0"/>
          </a:p>
          <a:p>
            <a:pPr algn="r" rtl="0" eaLnBrk="0">
              <a:lnSpc>
                <a:spcPct val="129000"/>
              </a:lnSpc>
            </a:pP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</a:t>
            </a:r>
            <a:r>
              <a:rPr sz="3200" b="1" kern="0" spc="-27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3200" b="1" kern="0" spc="-23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3200" b="1" kern="0" spc="-12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3200" b="1" kern="0" spc="-25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-22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3200" b="1" kern="0" spc="-27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3200" b="1" kern="0" spc="-27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3200" b="1" kern="0" spc="-26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2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3200" b="1" kern="0" spc="-230" dirty="0"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30" dirty="0">
                <a:ln w="13063" cap="flat" cmpd="sng">
                  <a:solidFill>
                    <a:srgbClr val="1F7B5C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1F7B5C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en-US" altLang="en-US" sz="3200" dirty="0"/>
          </a:p>
          <a:p>
            <a:pPr algn="l" rtl="0" eaLnBrk="0">
              <a:lnSpc>
                <a:spcPct val="129000"/>
              </a:lnSpc>
            </a:pPr>
            <a:r>
              <a:rPr lang="en-US" altLang="zh-CN" sz="24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en-US" altLang="zh-CN" sz="28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sz="28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</a:t>
            </a:r>
            <a:r>
              <a:rPr sz="28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</a:t>
            </a:r>
            <a:r>
              <a:rPr lang="zh-CN" sz="28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示</a:t>
            </a:r>
            <a:endParaRPr lang="zh-CN" sz="2800" b="1" kern="0" spc="130" dirty="0">
              <a:solidFill>
                <a:schemeClr val="tx1">
                  <a:lumMod val="65000"/>
                  <a:lumOff val="3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textbox 14"/>
          <p:cNvSpPr/>
          <p:nvPr/>
        </p:nvSpPr>
        <p:spPr>
          <a:xfrm>
            <a:off x="4312285" y="13965555"/>
            <a:ext cx="2314575" cy="6870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lang="en-US" altLang="en-US" sz="100" dirty="0"/>
          </a:p>
          <a:p>
            <a:pPr marL="12700" indent="12065" algn="ctr" rtl="0" eaLnBrk="0">
              <a:lnSpc>
                <a:spcPct val="96000"/>
              </a:lnSpc>
              <a:spcBef>
                <a:spcPts val="0"/>
              </a:spcBef>
              <a:buClrTx/>
              <a:buSzTx/>
              <a:buFontTx/>
            </a:pPr>
            <a:r>
              <a:rPr sz="24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阿猛镇人民政府</a:t>
            </a:r>
            <a:endParaRPr sz="2400" b="1" kern="0" spc="130" dirty="0">
              <a:solidFill>
                <a:schemeClr val="tx1">
                  <a:lumMod val="65000"/>
                  <a:lumOff val="3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2065" algn="ctr" rtl="0" eaLnBrk="0">
              <a:lnSpc>
                <a:spcPct val="96000"/>
              </a:lnSpc>
              <a:spcBef>
                <a:spcPts val="0"/>
              </a:spcBef>
            </a:pPr>
            <a:endParaRPr sz="2400" b="1" kern="0" spc="130" dirty="0">
              <a:solidFill>
                <a:schemeClr val="tx1">
                  <a:lumMod val="65000"/>
                  <a:lumOff val="3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2065" algn="ctr" rtl="0" eaLnBrk="0">
              <a:lnSpc>
                <a:spcPct val="96000"/>
              </a:lnSpc>
              <a:spcBef>
                <a:spcPts val="0"/>
              </a:spcBef>
            </a:pPr>
            <a:r>
              <a:rPr sz="24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2024年</a:t>
            </a:r>
            <a:r>
              <a:rPr lang="en-US" sz="24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sz="2400" b="1" kern="0" spc="130" dirty="0">
                <a:solidFill>
                  <a:schemeClr val="tx1">
                    <a:lumMod val="65000"/>
                    <a:lumOff val="35000"/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endParaRPr sz="2400" b="1" kern="0" spc="130" dirty="0">
              <a:solidFill>
                <a:schemeClr val="tx1">
                  <a:lumMod val="65000"/>
                  <a:lumOff val="35000"/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204"/>
          <p:cNvSpPr/>
          <p:nvPr/>
        </p:nvSpPr>
        <p:spPr>
          <a:xfrm>
            <a:off x="676275" y="1854835"/>
            <a:ext cx="9495155" cy="15297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“三条控制线</a:t>
            </a:r>
            <a:r>
              <a:rPr sz="3200" b="1" kern="0" spc="-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en-US" sz="3200" dirty="0"/>
          </a:p>
          <a:p>
            <a:pPr algn="l" rtl="0" eaLnBrk="0">
              <a:lnSpc>
                <a:spcPct val="118000"/>
              </a:lnSpc>
            </a:pPr>
            <a:endParaRPr lang="en-US" altLang="en-US" sz="1000" dirty="0"/>
          </a:p>
          <a:p>
            <a:pPr algn="l" rtl="0" eaLnBrk="0">
              <a:lnSpc>
                <a:spcPct val="113000"/>
              </a:lnSpc>
            </a:pPr>
            <a:endParaRPr lang="en-US" altLang="en-US" sz="400" dirty="0"/>
          </a:p>
          <a:p>
            <a:pPr marL="64135" algn="l" rtl="0" eaLnBrk="0">
              <a:lnSpc>
                <a:spcPct val="150000"/>
              </a:lnSpc>
              <a:spcBef>
                <a:spcPts val="0"/>
              </a:spcBef>
            </a:pPr>
            <a:r>
              <a:rPr sz="1800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按照</a:t>
            </a:r>
            <a:r>
              <a:rPr sz="1800" b="1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永久基本农田、生态保护红线、城镇开发边界</a:t>
            </a:r>
            <a:r>
              <a:rPr sz="1800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的优先序在国土空间规划</a:t>
            </a:r>
            <a:r>
              <a:rPr sz="1800" kern="0" spc="-1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</a:t>
            </a:r>
            <a:r>
              <a:rPr sz="1800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落实三条控制线。</a:t>
            </a:r>
            <a:endParaRPr lang="en-US" altLang="en-US" sz="1800" dirty="0"/>
          </a:p>
        </p:txBody>
      </p:sp>
      <p:sp>
        <p:nvSpPr>
          <p:cNvPr id="208" name="textbox 208"/>
          <p:cNvSpPr/>
          <p:nvPr/>
        </p:nvSpPr>
        <p:spPr>
          <a:xfrm>
            <a:off x="647795" y="917702"/>
            <a:ext cx="501395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格局优化   </a:t>
            </a:r>
            <a:r>
              <a:rPr sz="2100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高质量的国土空间新格局</a:t>
            </a:r>
            <a:endParaRPr lang="en-US" altLang="en-US" sz="2100" dirty="0"/>
          </a:p>
        </p:txBody>
      </p:sp>
      <p:sp>
        <p:nvSpPr>
          <p:cNvPr id="210" name="path"/>
          <p:cNvSpPr/>
          <p:nvPr/>
        </p:nvSpPr>
        <p:spPr>
          <a:xfrm>
            <a:off x="1888788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4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6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35025" y="3483610"/>
            <a:ext cx="8708390" cy="734695"/>
          </a:xfrm>
          <a:prstGeom prst="rect">
            <a:avLst/>
          </a:prstGeom>
          <a:solidFill>
            <a:srgbClr val="279B73"/>
          </a:solidFill>
          <a:ln>
            <a:solidFill>
              <a:srgbClr val="279B7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583940" y="3648075"/>
            <a:ext cx="3129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400" b="1" kern="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耕地和永久基本农田</a:t>
            </a:r>
            <a:endParaRPr lang="zh-CN" altLang="en-US" sz="2400" b="1" kern="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5025" y="4354830"/>
            <a:ext cx="870839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kern="0" spc="-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 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阿猛镇落实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《砚山县国土空间总体规划</a:t>
            </a:r>
            <a:r>
              <a:rPr lang="en-US" alt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下达</a:t>
            </a:r>
            <a:r>
              <a:rPr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耕地保有量面积147.06平方</a:t>
            </a:r>
            <a:r>
              <a:rPr lang="zh-CN"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千</a:t>
            </a:r>
            <a:r>
              <a:rPr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</a:t>
            </a:r>
            <a:r>
              <a:rPr kern="0" spc="-4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永久基本农田保护面积124.05平方</a:t>
            </a:r>
            <a:r>
              <a:rPr lang="zh-CN"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千</a:t>
            </a:r>
            <a:r>
              <a:rPr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kern="0" spc="-40" dirty="0">
              <a:solidFill>
                <a:srgbClr val="393B3E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ern="0" spc="-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 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永久基本农田主要分布在阿猛坝子、阿基坝子、石板房坝子、迷法坝子等坝区。</a:t>
            </a:r>
            <a:endParaRPr kern="0" spc="-40" dirty="0">
              <a:solidFill>
                <a:srgbClr val="393B3E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46" name="picture 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32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188" name="textbox 188"/>
          <p:cNvSpPr/>
          <p:nvPr/>
        </p:nvSpPr>
        <p:spPr>
          <a:xfrm>
            <a:off x="10172096" y="144302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3" name="picture 200" descr="C:/Users/Administrator/Desktop/阿猛图5/03-地和永久基本农田保护红线图.jpg03-地和永久基本农田保护红线图"/>
          <p:cNvPicPr>
            <a:picLocks noChangeAspect="1"/>
          </p:cNvPicPr>
          <p:nvPr/>
        </p:nvPicPr>
        <p:blipFill>
          <a:blip r:embed="rId2"/>
          <a:srcRect l="4579" t="7048" r="3074" b="19611"/>
          <a:stretch>
            <a:fillRect/>
          </a:stretch>
        </p:blipFill>
        <p:spPr>
          <a:xfrm rot="21600000">
            <a:off x="1219200" y="5802630"/>
            <a:ext cx="7983855" cy="8973820"/>
          </a:xfrm>
          <a:prstGeom prst="rect">
            <a:avLst/>
          </a:prstGeom>
        </p:spPr>
      </p:pic>
      <p:pic>
        <p:nvPicPr>
          <p:cNvPr id="13" name="picture 200" descr="C:/Users/Administrator/Desktop/阿猛图5/03-地和永久基本农田保护红线图.jpg03-地和永久基本农田保护红线图"/>
          <p:cNvPicPr>
            <a:picLocks noChangeAspect="1"/>
          </p:cNvPicPr>
          <p:nvPr/>
        </p:nvPicPr>
        <p:blipFill>
          <a:blip r:embed="rId2"/>
          <a:srcRect l="4579" t="85137" r="52795" b="5168"/>
          <a:stretch>
            <a:fillRect/>
          </a:stretch>
        </p:blipFill>
        <p:spPr>
          <a:xfrm rot="21600000">
            <a:off x="1205865" y="13582650"/>
            <a:ext cx="3684905" cy="11861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204"/>
          <p:cNvSpPr/>
          <p:nvPr/>
        </p:nvSpPr>
        <p:spPr>
          <a:xfrm>
            <a:off x="676275" y="1854835"/>
            <a:ext cx="9496425" cy="15297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“三条控制线</a:t>
            </a:r>
            <a:r>
              <a:rPr sz="3200" b="1" kern="0" spc="-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en-US" sz="3200" dirty="0"/>
          </a:p>
          <a:p>
            <a:pPr algn="l" rtl="0" eaLnBrk="0">
              <a:lnSpc>
                <a:spcPct val="118000"/>
              </a:lnSpc>
            </a:pPr>
            <a:endParaRPr lang="en-US" altLang="en-US" sz="1000" dirty="0"/>
          </a:p>
          <a:p>
            <a:pPr algn="l" rtl="0" eaLnBrk="0">
              <a:lnSpc>
                <a:spcPct val="113000"/>
              </a:lnSpc>
            </a:pPr>
            <a:endParaRPr lang="en-US" altLang="en-US" sz="400" dirty="0"/>
          </a:p>
          <a:p>
            <a:pPr marL="64135" algn="l" rtl="0" eaLnBrk="0">
              <a:lnSpc>
                <a:spcPct val="150000"/>
              </a:lnSpc>
              <a:spcBef>
                <a:spcPts val="0"/>
              </a:spcBef>
            </a:pPr>
            <a:r>
              <a:rPr sz="1800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按照</a:t>
            </a:r>
            <a:r>
              <a:rPr sz="1800" b="1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永久基本农田、生态保护红线、城镇开发边界</a:t>
            </a:r>
            <a:r>
              <a:rPr sz="1800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的优先序在国土空间规划</a:t>
            </a:r>
            <a:r>
              <a:rPr sz="1800" kern="0" spc="-1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</a:t>
            </a:r>
            <a:r>
              <a:rPr sz="1800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落实三条控制线。</a:t>
            </a:r>
            <a:endParaRPr lang="en-US" altLang="en-US" sz="1800" dirty="0"/>
          </a:p>
        </p:txBody>
      </p:sp>
      <p:sp>
        <p:nvSpPr>
          <p:cNvPr id="208" name="textbox 208"/>
          <p:cNvSpPr/>
          <p:nvPr/>
        </p:nvSpPr>
        <p:spPr>
          <a:xfrm>
            <a:off x="647795" y="917702"/>
            <a:ext cx="501395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格局优化   </a:t>
            </a:r>
            <a:r>
              <a:rPr sz="2100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高质量的国土空间新格局</a:t>
            </a:r>
            <a:endParaRPr lang="en-US" altLang="en-US" sz="2100" dirty="0"/>
          </a:p>
        </p:txBody>
      </p:sp>
      <p:sp>
        <p:nvSpPr>
          <p:cNvPr id="210" name="path"/>
          <p:cNvSpPr/>
          <p:nvPr/>
        </p:nvSpPr>
        <p:spPr>
          <a:xfrm>
            <a:off x="1888788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4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6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35025" y="3483610"/>
            <a:ext cx="8708390" cy="734695"/>
          </a:xfrm>
          <a:prstGeom prst="rect">
            <a:avLst/>
          </a:prstGeom>
          <a:solidFill>
            <a:srgbClr val="279B73"/>
          </a:solidFill>
          <a:ln>
            <a:solidFill>
              <a:srgbClr val="279B7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997325" y="3639820"/>
            <a:ext cx="3129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 kern="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生态保护红线</a:t>
            </a:r>
            <a:endParaRPr lang="zh-CN" sz="2400" b="1" kern="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4390" y="4398010"/>
            <a:ext cx="87090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kern="0" spc="-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 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阿猛镇落实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《砚山县国土空间总体规划（</a:t>
            </a:r>
            <a:r>
              <a:rPr lang="en-US" alt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年）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》下达</a:t>
            </a:r>
            <a:r>
              <a:rPr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生态保护红线面积43.73平方</a:t>
            </a:r>
            <a:r>
              <a:rPr lang="zh-CN"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千</a:t>
            </a:r>
            <a:r>
              <a:rPr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kern="0" spc="-40" dirty="0">
              <a:solidFill>
                <a:srgbClr val="393B3E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ern="0" spc="-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生态保护红线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主要分布在租那村、上拱村、阿绞村北部、千庄村北部等区域。</a:t>
            </a:r>
            <a:endParaRPr lang="zh-CN" kern="0" spc="-40" dirty="0">
              <a:solidFill>
                <a:srgbClr val="393B3E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kern="0" spc="-40" dirty="0">
              <a:solidFill>
                <a:srgbClr val="393B3E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8" name="textbox 188"/>
          <p:cNvSpPr/>
          <p:nvPr/>
        </p:nvSpPr>
        <p:spPr>
          <a:xfrm>
            <a:off x="10172096" y="144302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346" name="picture 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32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2" name="textbox 188"/>
          <p:cNvSpPr/>
          <p:nvPr/>
        </p:nvSpPr>
        <p:spPr>
          <a:xfrm>
            <a:off x="10222896" y="144175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10" name="picture 200" descr="C:/Users/Administrator/Desktop/阿猛图5/04-生态保护红线图.jpg04-生态保护红线图"/>
          <p:cNvPicPr>
            <a:picLocks noChangeAspect="1"/>
          </p:cNvPicPr>
          <p:nvPr/>
        </p:nvPicPr>
        <p:blipFill>
          <a:blip r:embed="rId2"/>
          <a:srcRect l="4174" t="6841" r="2858" b="20684"/>
          <a:stretch>
            <a:fillRect/>
          </a:stretch>
        </p:blipFill>
        <p:spPr>
          <a:xfrm rot="21600000">
            <a:off x="1326515" y="5742305"/>
            <a:ext cx="8190230" cy="9034780"/>
          </a:xfrm>
          <a:prstGeom prst="rect">
            <a:avLst/>
          </a:prstGeom>
        </p:spPr>
      </p:pic>
      <p:pic>
        <p:nvPicPr>
          <p:cNvPr id="14" name="picture 200" descr="C:/Users/Administrator/Desktop/阿猛图5/04-生态保护红线图.jpg04-生态保护红线图"/>
          <p:cNvPicPr>
            <a:picLocks noChangeAspect="1"/>
          </p:cNvPicPr>
          <p:nvPr/>
        </p:nvPicPr>
        <p:blipFill>
          <a:blip r:embed="rId3"/>
          <a:srcRect l="4174" t="84538" r="55081" b="5472"/>
          <a:stretch>
            <a:fillRect/>
          </a:stretch>
        </p:blipFill>
        <p:spPr>
          <a:xfrm rot="21600000">
            <a:off x="1326515" y="13538200"/>
            <a:ext cx="3703955" cy="12852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204"/>
          <p:cNvSpPr/>
          <p:nvPr/>
        </p:nvSpPr>
        <p:spPr>
          <a:xfrm>
            <a:off x="676275" y="1854835"/>
            <a:ext cx="9546590" cy="15297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落实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“三条控制线</a:t>
            </a:r>
            <a:r>
              <a:rPr sz="3200" b="1" kern="0" spc="-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en-US" sz="3200" dirty="0"/>
          </a:p>
          <a:p>
            <a:pPr algn="l" rtl="0" eaLnBrk="0">
              <a:lnSpc>
                <a:spcPct val="118000"/>
              </a:lnSpc>
            </a:pPr>
            <a:endParaRPr lang="en-US" altLang="en-US" sz="1000" dirty="0"/>
          </a:p>
          <a:p>
            <a:pPr algn="l" rtl="0" eaLnBrk="0">
              <a:lnSpc>
                <a:spcPct val="113000"/>
              </a:lnSpc>
            </a:pPr>
            <a:endParaRPr lang="en-US" altLang="en-US" sz="400" dirty="0"/>
          </a:p>
          <a:p>
            <a:pPr marL="64135" algn="l" rtl="0" eaLnBrk="0">
              <a:lnSpc>
                <a:spcPct val="150000"/>
              </a:lnSpc>
              <a:spcBef>
                <a:spcPts val="0"/>
              </a:spcBef>
            </a:pPr>
            <a:r>
              <a:rPr sz="1800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按照</a:t>
            </a:r>
            <a:r>
              <a:rPr sz="1800" b="1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永久基本农田、生态保护红线、城镇开发边界</a:t>
            </a:r>
            <a:r>
              <a:rPr sz="1800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的优先序在国土空间规划</a:t>
            </a:r>
            <a:r>
              <a:rPr sz="1800" kern="0" spc="-1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</a:t>
            </a:r>
            <a:r>
              <a:rPr sz="1800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落实三条控制线。</a:t>
            </a:r>
            <a:endParaRPr lang="en-US" altLang="en-US" sz="1800" dirty="0"/>
          </a:p>
        </p:txBody>
      </p:sp>
      <p:sp>
        <p:nvSpPr>
          <p:cNvPr id="208" name="textbox 208"/>
          <p:cNvSpPr/>
          <p:nvPr/>
        </p:nvSpPr>
        <p:spPr>
          <a:xfrm>
            <a:off x="647795" y="917702"/>
            <a:ext cx="501395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格局优化   </a:t>
            </a:r>
            <a:r>
              <a:rPr sz="2100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高质量的国土空间新格局</a:t>
            </a:r>
            <a:endParaRPr lang="en-US" altLang="en-US" sz="2100" dirty="0"/>
          </a:p>
        </p:txBody>
      </p:sp>
      <p:sp>
        <p:nvSpPr>
          <p:cNvPr id="210" name="path"/>
          <p:cNvSpPr/>
          <p:nvPr/>
        </p:nvSpPr>
        <p:spPr>
          <a:xfrm>
            <a:off x="1888788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4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6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35025" y="3483610"/>
            <a:ext cx="8708390" cy="734695"/>
          </a:xfrm>
          <a:prstGeom prst="rect">
            <a:avLst/>
          </a:prstGeom>
          <a:solidFill>
            <a:srgbClr val="279B73"/>
          </a:solidFill>
          <a:ln>
            <a:solidFill>
              <a:srgbClr val="279B7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117340" y="3648075"/>
            <a:ext cx="3129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 kern="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城镇开发边界</a:t>
            </a:r>
            <a:endParaRPr lang="zh-CN" sz="2400" b="1" kern="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5025" y="4354830"/>
            <a:ext cx="87083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kern="0" spc="-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 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阿猛镇落实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《砚山县国土空间总体规划</a:t>
            </a:r>
            <a:r>
              <a:rPr lang="en-US" alt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2021-2035</a:t>
            </a:r>
            <a:r>
              <a:rPr lang="zh-CN" altLang="en-US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下达</a:t>
            </a:r>
            <a:r>
              <a:rPr b="1" kern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城镇开发边界86.08公顷</a:t>
            </a:r>
            <a:r>
              <a:rPr lang="zh-CN"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kern="0" spc="-4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 </a:t>
            </a:r>
            <a:r>
              <a:rPr kern="0" spc="-4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主要分布在阿猛镇中心镇区。</a:t>
            </a:r>
            <a:endParaRPr kern="0" spc="-40" dirty="0">
              <a:solidFill>
                <a:srgbClr val="393B3E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46" name="picture 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32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2" name="textbox 188"/>
          <p:cNvSpPr/>
          <p:nvPr/>
        </p:nvSpPr>
        <p:spPr>
          <a:xfrm>
            <a:off x="10222896" y="144175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11" name="picture 200" descr="C:/Users/Administrator/Desktop/阿猛图5/05-城镇开发边界图(1).jpg05-城镇开发边界图(1)"/>
          <p:cNvPicPr>
            <a:picLocks noChangeAspect="1"/>
          </p:cNvPicPr>
          <p:nvPr/>
        </p:nvPicPr>
        <p:blipFill>
          <a:blip r:embed="rId2"/>
          <a:srcRect l="4103" t="6642" r="3180" b="18543"/>
          <a:stretch>
            <a:fillRect/>
          </a:stretch>
        </p:blipFill>
        <p:spPr>
          <a:xfrm rot="21600000">
            <a:off x="1143635" y="5360035"/>
            <a:ext cx="8286115" cy="9463405"/>
          </a:xfrm>
          <a:prstGeom prst="rect">
            <a:avLst/>
          </a:prstGeom>
        </p:spPr>
      </p:pic>
      <p:pic>
        <p:nvPicPr>
          <p:cNvPr id="15" name="picture 200" descr="C:/Users/Administrator/Desktop/阿猛图5/05-城镇开发边界图(1).jpg05-城镇开发边界图(1)"/>
          <p:cNvPicPr>
            <a:picLocks noChangeAspect="1"/>
          </p:cNvPicPr>
          <p:nvPr/>
        </p:nvPicPr>
        <p:blipFill>
          <a:blip r:embed="rId3"/>
          <a:srcRect l="4103" t="84150" r="67399" b="3829"/>
          <a:stretch>
            <a:fillRect/>
          </a:stretch>
        </p:blipFill>
        <p:spPr>
          <a:xfrm rot="21600000">
            <a:off x="1143635" y="13105130"/>
            <a:ext cx="2878455" cy="17183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可选过程 1"/>
          <p:cNvSpPr/>
          <p:nvPr/>
        </p:nvSpPr>
        <p:spPr>
          <a:xfrm>
            <a:off x="664845" y="2326640"/>
            <a:ext cx="9241790" cy="584835"/>
          </a:xfrm>
          <a:prstGeom prst="flowChartAlternateProcess">
            <a:avLst/>
          </a:prstGeom>
          <a:solidFill>
            <a:srgbClr val="279B73"/>
          </a:solidFill>
          <a:ln>
            <a:solidFill>
              <a:srgbClr val="279B7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324" name="table 32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00405" y="3011170"/>
          <a:ext cx="9187180" cy="3445510"/>
        </p:xfrm>
        <a:graphic>
          <a:graphicData uri="http://schemas.openxmlformats.org/drawingml/2006/table">
            <a:tbl>
              <a:tblPr/>
              <a:tblGrid>
                <a:gridCol w="2115185"/>
                <a:gridCol w="7071995"/>
              </a:tblGrid>
              <a:tr h="53911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"/>
                        </a:lnSpc>
                      </a:pPr>
                      <a:endParaRPr lang="en-US" altLang="en-US" sz="100" dirty="0"/>
                    </a:p>
                    <a:p>
                      <a:pPr marL="527685" algn="l" rtl="0" eaLnBrk="0">
                        <a:lnSpc>
                          <a:spcPct val="98000"/>
                        </a:lnSpc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生态保护区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0D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500" dirty="0"/>
                    </a:p>
                    <a:p>
                      <a:pPr marL="93345" indent="635" algn="l" rtl="0" eaLnBrk="0">
                        <a:lnSpc>
                          <a:spcPct val="99000"/>
                        </a:lnSpc>
                        <a:spcBef>
                          <a:spcPts val="5"/>
                        </a:spcBef>
                      </a:pPr>
                      <a:r>
                        <a:rPr sz="1400" kern="0" spc="-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生态保护区应以严格保护、禁止开发区域进行管理，实行最严格的准入制度，严禁任何不符合主体功能定位的开发活动，任何单位和个人不得擅自占用或改变原国土用途。</a:t>
                      </a:r>
                      <a:endParaRPr sz="1400" kern="0" spc="-20" dirty="0">
                        <a:solidFill>
                          <a:srgbClr val="595959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321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494030" algn="l" rtl="0" eaLnBrk="0">
                        <a:lnSpc>
                          <a:spcPct val="98000"/>
                        </a:lnSpc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生态控制区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0D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9000"/>
                        </a:lnSpc>
                        <a:spcBef>
                          <a:spcPts val="5"/>
                        </a:spcBef>
                      </a:pPr>
                      <a:r>
                        <a:rPr sz="1400" kern="0" spc="-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生态控制区采取“名录管理+约束指标+分区准入”相结合的方式细化管理规定，以保护为主，同时开展必要的生态修复。</a:t>
                      </a:r>
                      <a:endParaRPr sz="1400" kern="0" spc="-30" dirty="0">
                        <a:solidFill>
                          <a:srgbClr val="595959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3276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493395" algn="l" rtl="0" eaLnBrk="0">
                        <a:lnSpc>
                          <a:spcPct val="98000"/>
                        </a:lnSpc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农田保护区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0D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</a:pPr>
                      <a:endParaRPr lang="en-US" altLang="en-US" sz="400" dirty="0"/>
                    </a:p>
                    <a:p>
                      <a:pPr marL="95250" indent="-1270" algn="l" rtl="0" eaLnBrk="0">
                        <a:lnSpc>
                          <a:spcPct val="99000"/>
                        </a:lnSpc>
                        <a:spcBef>
                          <a:spcPts val="5"/>
                        </a:spcBef>
                      </a:pPr>
                      <a:r>
                        <a:rPr sz="1400" kern="0" spc="-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按照耕地、永久基本农田保护相关法律法规进</a:t>
                      </a:r>
                      <a:r>
                        <a:rPr sz="1400" kern="0" spc="-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行管理，</a:t>
                      </a:r>
                      <a:r>
                        <a:rPr sz="1400" kern="0" spc="2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400" kern="0" spc="-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禁止违规占</a:t>
                      </a:r>
                      <a:r>
                        <a:rPr sz="14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用从事非农建设，鼓励开</a:t>
                      </a: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展高标准农田建设和土地整治。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7518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492125" algn="l" rtl="0" eaLnBrk="0">
                        <a:lnSpc>
                          <a:spcPct val="97000"/>
                        </a:lnSpc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城镇发展区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0D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0000"/>
                        </a:lnSpc>
                      </a:pPr>
                      <a:endParaRPr lang="en-US" altLang="en-US" sz="400" dirty="0"/>
                    </a:p>
                    <a:p>
                      <a:pPr marL="92710" indent="1270" algn="l" rtl="0" eaLnBrk="0">
                        <a:lnSpc>
                          <a:spcPct val="99000"/>
                        </a:lnSpc>
                        <a:spcBef>
                          <a:spcPts val="5"/>
                        </a:spcBef>
                      </a:pPr>
                      <a:r>
                        <a:rPr sz="1400" kern="0" spc="-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将城镇开发边界围合区域划入城镇发展区，</a:t>
                      </a:r>
                      <a:r>
                        <a:rPr sz="1400" b="1" kern="0" spc="2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400" kern="0" spc="-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所有建设行为应按照详细</a:t>
                      </a:r>
                      <a:r>
                        <a:rPr sz="14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规划进行精细化管理，对各类城镇建设土地用</a:t>
                      </a: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途和建设行为提出准入要求，城镇发展区</a:t>
                      </a:r>
                      <a:r>
                        <a:rPr sz="14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外原则上不得进行城镇集中建设。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321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marL="493395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乡村发展区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0D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9000"/>
                        </a:lnSpc>
                        <a:spcBef>
                          <a:spcPts val="0"/>
                        </a:spcBef>
                      </a:pPr>
                      <a:r>
                        <a:rPr sz="1400" kern="0" spc="-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按照“详细规划+规划许可”和“约束指标+分区准入”的方式根</a:t>
                      </a: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据具体土地用途类型进行</a:t>
                      </a:r>
                      <a:r>
                        <a:rPr sz="1400" kern="0" spc="-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管理。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5575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</a:pPr>
                      <a:endParaRPr lang="en-US" altLang="en-US" sz="600" dirty="0"/>
                    </a:p>
                    <a:p>
                      <a:pPr marL="263525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矿产能源发展区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0D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800" dirty="0"/>
                    </a:p>
                    <a:p>
                      <a:pPr algn="l" rtl="0" eaLnBrk="0">
                        <a:lnSpc>
                          <a:spcPct val="6000"/>
                        </a:lnSpc>
                      </a:pPr>
                      <a:endParaRPr lang="en-US" altLang="en-US" sz="100" dirty="0"/>
                    </a:p>
                    <a:p>
                      <a:pPr marL="93980" algn="l" rtl="0" eaLnBrk="0">
                        <a:lnSpc>
                          <a:spcPct val="97000"/>
                        </a:lnSpc>
                      </a:pPr>
                      <a:r>
                        <a:rPr sz="1400" kern="0" spc="-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矿产能源发展区应在符合国家产业政策的前提下，依法依规办理用地手续，在符合规划的前提下合理开采，促进土地集约节约利用，保护区域内生态环境，避免造成地质灾害。</a:t>
                      </a:r>
                      <a:endParaRPr sz="1400" kern="0" spc="-80" dirty="0">
                        <a:solidFill>
                          <a:srgbClr val="595959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326" name="picture 326" descr="C:/Users/Administrator/Desktop/阿猛听证图/07-国土空间规划分区图.jpg07-国土空间规划分区图"/>
          <p:cNvPicPr>
            <a:picLocks noChangeAspect="1"/>
          </p:cNvPicPr>
          <p:nvPr/>
        </p:nvPicPr>
        <p:blipFill>
          <a:blip r:embed="rId2"/>
          <a:srcRect l="4245" t="6588" r="2476" b="16907"/>
          <a:stretch>
            <a:fillRect/>
          </a:stretch>
        </p:blipFill>
        <p:spPr>
          <a:xfrm rot="21600000">
            <a:off x="2847340" y="6715125"/>
            <a:ext cx="7021195" cy="8147685"/>
          </a:xfrm>
          <a:prstGeom prst="rect">
            <a:avLst/>
          </a:prstGeom>
        </p:spPr>
      </p:pic>
      <p:sp>
        <p:nvSpPr>
          <p:cNvPr id="330" name="textbox 330"/>
          <p:cNvSpPr/>
          <p:nvPr/>
        </p:nvSpPr>
        <p:spPr>
          <a:xfrm>
            <a:off x="1627142" y="2403557"/>
            <a:ext cx="7345044" cy="4381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全覆盖、不重叠、集中连片，统筹管控6类分区</a:t>
            </a:r>
            <a:endParaRPr lang="en-US" altLang="en-US" sz="2700" dirty="0"/>
          </a:p>
        </p:txBody>
      </p:sp>
      <p:sp>
        <p:nvSpPr>
          <p:cNvPr id="332" name="textbox 332"/>
          <p:cNvSpPr/>
          <p:nvPr/>
        </p:nvSpPr>
        <p:spPr>
          <a:xfrm>
            <a:off x="676275" y="1613535"/>
            <a:ext cx="6448425" cy="4978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</a:t>
            </a:r>
            <a:r>
              <a:rPr lang="en-US"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27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明确国土空间规划分区与管控</a:t>
            </a:r>
            <a:endParaRPr lang="en-US" altLang="en-US" sz="3200" dirty="0"/>
          </a:p>
        </p:txBody>
      </p:sp>
      <p:sp>
        <p:nvSpPr>
          <p:cNvPr id="334" name="textbox 334"/>
          <p:cNvSpPr/>
          <p:nvPr/>
        </p:nvSpPr>
        <p:spPr>
          <a:xfrm>
            <a:off x="647795" y="676402"/>
            <a:ext cx="501395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格局优化   </a:t>
            </a:r>
            <a:r>
              <a:rPr sz="2100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高质量的国土空间新格局</a:t>
            </a:r>
            <a:endParaRPr lang="en-US" altLang="en-US" sz="2100" dirty="0"/>
          </a:p>
        </p:txBody>
      </p:sp>
      <p:sp>
        <p:nvSpPr>
          <p:cNvPr id="336" name="path"/>
          <p:cNvSpPr/>
          <p:nvPr/>
        </p:nvSpPr>
        <p:spPr>
          <a:xfrm>
            <a:off x="1888788" y="6891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0" name="rect"/>
          <p:cNvSpPr/>
          <p:nvPr/>
        </p:nvSpPr>
        <p:spPr>
          <a:xfrm>
            <a:off x="5728715" y="11057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2" name="rect"/>
          <p:cNvSpPr/>
          <p:nvPr/>
        </p:nvSpPr>
        <p:spPr>
          <a:xfrm>
            <a:off x="0" y="11028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40" name="group 40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346" name="picture 3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348" name="textbox 348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55905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lang="en-US" sz="2000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09</a:t>
              </a:r>
              <a:endPara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3" name="picture 326" descr="C:/Users/Administrator/Desktop/阿猛听证图/07-国土空间规划分区图.jpg07-国土空间规划分区图"/>
          <p:cNvPicPr>
            <a:picLocks noChangeAspect="1"/>
          </p:cNvPicPr>
          <p:nvPr/>
        </p:nvPicPr>
        <p:blipFill>
          <a:blip r:embed="rId4"/>
          <a:srcRect l="4245" t="84625" r="82965" b="5011"/>
          <a:stretch>
            <a:fillRect/>
          </a:stretch>
        </p:blipFill>
        <p:spPr>
          <a:xfrm rot="21600000">
            <a:off x="783590" y="8287385"/>
            <a:ext cx="1513840" cy="1736090"/>
          </a:xfrm>
          <a:prstGeom prst="rect">
            <a:avLst/>
          </a:prstGeom>
        </p:spPr>
      </p:pic>
      <p:pic>
        <p:nvPicPr>
          <p:cNvPr id="4" name="picture 326" descr="C:/Users/Administrator/Desktop/阿猛听证图/07-国土空间规划分区图.jpg07-国土空间规划分区图"/>
          <p:cNvPicPr>
            <a:picLocks noChangeAspect="1"/>
          </p:cNvPicPr>
          <p:nvPr/>
        </p:nvPicPr>
        <p:blipFill>
          <a:blip r:embed="rId5"/>
          <a:srcRect l="47136" t="85497" r="42708" b="4636"/>
          <a:stretch>
            <a:fillRect/>
          </a:stretch>
        </p:blipFill>
        <p:spPr>
          <a:xfrm rot="21600000">
            <a:off x="713105" y="13206095"/>
            <a:ext cx="1188085" cy="1633855"/>
          </a:xfrm>
          <a:prstGeom prst="rect">
            <a:avLst/>
          </a:prstGeom>
        </p:spPr>
      </p:pic>
      <p:pic>
        <p:nvPicPr>
          <p:cNvPr id="5" name="picture 326" descr="C:/Users/Administrator/Desktop/阿猛听证图/07-国土空间规划分区图.jpg07-国土空间规划分区图"/>
          <p:cNvPicPr>
            <a:picLocks noChangeAspect="1"/>
          </p:cNvPicPr>
          <p:nvPr/>
        </p:nvPicPr>
        <p:blipFill>
          <a:blip r:embed="rId6"/>
          <a:srcRect l="16132" t="85280" r="66734" b="4135"/>
          <a:stretch>
            <a:fillRect/>
          </a:stretch>
        </p:blipFill>
        <p:spPr>
          <a:xfrm rot="21600000">
            <a:off x="673735" y="10038715"/>
            <a:ext cx="1908175" cy="1668145"/>
          </a:xfrm>
          <a:prstGeom prst="rect">
            <a:avLst/>
          </a:prstGeom>
        </p:spPr>
      </p:pic>
      <p:pic>
        <p:nvPicPr>
          <p:cNvPr id="9" name="picture 326" descr="C:/Users/Administrator/Desktop/阿猛听证图/07-国土空间规划分区图.jpg07-国土空间规划分区图"/>
          <p:cNvPicPr>
            <a:picLocks noChangeAspect="1"/>
          </p:cNvPicPr>
          <p:nvPr/>
        </p:nvPicPr>
        <p:blipFill>
          <a:blip r:embed="rId7"/>
          <a:srcRect l="33797" t="85700" r="53304" b="5108"/>
          <a:stretch>
            <a:fillRect/>
          </a:stretch>
        </p:blipFill>
        <p:spPr>
          <a:xfrm rot="21600000">
            <a:off x="644525" y="11623040"/>
            <a:ext cx="1561465" cy="1574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352" name="textbox 352"/>
          <p:cNvSpPr/>
          <p:nvPr/>
        </p:nvSpPr>
        <p:spPr>
          <a:xfrm>
            <a:off x="1178256" y="12162663"/>
            <a:ext cx="5535929" cy="2009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3.1</a:t>
            </a:r>
            <a:r>
              <a:rPr lang="zh-CN"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自然资源保护与利用</a:t>
            </a:r>
            <a:endParaRPr lang="en-US" altLang="en-US" sz="2500" dirty="0"/>
          </a:p>
          <a:p>
            <a:pPr marL="12700" algn="l" rtl="0" eaLnBrk="0">
              <a:lnSpc>
                <a:spcPct val="89000"/>
              </a:lnSpc>
              <a:spcBef>
                <a:spcPts val="1655"/>
              </a:spcBef>
            </a:pP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3.2</a:t>
            </a:r>
            <a:r>
              <a:rPr lang="zh-CN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历史文化保护与传承</a:t>
            </a:r>
            <a:endParaRPr lang="en-US" altLang="en-US" sz="2500" dirty="0"/>
          </a:p>
          <a:p>
            <a:pPr marL="12700" algn="l" rtl="0" eaLnBrk="0">
              <a:lnSpc>
                <a:spcPct val="88000"/>
              </a:lnSpc>
              <a:spcBef>
                <a:spcPts val="1665"/>
              </a:spcBef>
            </a:pPr>
            <a:endParaRPr lang="en-US" altLang="en-US" sz="2500" dirty="0"/>
          </a:p>
        </p:txBody>
      </p:sp>
      <p:sp>
        <p:nvSpPr>
          <p:cNvPr id="354" name="textbox 354"/>
          <p:cNvSpPr/>
          <p:nvPr/>
        </p:nvSpPr>
        <p:spPr>
          <a:xfrm>
            <a:off x="698398" y="9260586"/>
            <a:ext cx="4730115" cy="17900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lang="zh-CN" sz="7200" kern="0" spc="890" dirty="0">
                <a:ln w="261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保护利用</a:t>
            </a:r>
            <a:endParaRPr lang="en-US" altLang="en-US" sz="7200" dirty="0"/>
          </a:p>
          <a:p>
            <a:pPr algn="l" rtl="0" eaLnBrk="0">
              <a:lnSpc>
                <a:spcPct val="108000"/>
              </a:lnSpc>
            </a:pPr>
            <a:endParaRPr lang="en-US" altLang="en-US" sz="1200" dirty="0"/>
          </a:p>
          <a:p>
            <a:pPr algn="r" rtl="0" eaLnBrk="0">
              <a:lnSpc>
                <a:spcPct val="94000"/>
              </a:lnSpc>
            </a:pPr>
            <a:r>
              <a:rPr lang="zh-CN" sz="3900" kern="0" spc="6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资源保护与利用</a:t>
            </a:r>
            <a:endParaRPr lang="en-US" altLang="en-US" sz="3900" dirty="0"/>
          </a:p>
        </p:txBody>
      </p:sp>
      <p:grpSp>
        <p:nvGrpSpPr>
          <p:cNvPr id="42" name="group 42"/>
          <p:cNvGrpSpPr/>
          <p:nvPr/>
        </p:nvGrpSpPr>
        <p:grpSpPr>
          <a:xfrm rot="21600000">
            <a:off x="713231" y="11283695"/>
            <a:ext cx="7060692" cy="259079"/>
            <a:chOff x="0" y="0"/>
            <a:chExt cx="7060692" cy="259079"/>
          </a:xfrm>
        </p:grpSpPr>
        <p:sp>
          <p:nvSpPr>
            <p:cNvPr id="356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8" name="path"/>
            <p:cNvSpPr/>
            <p:nvPr/>
          </p:nvSpPr>
          <p:spPr>
            <a:xfrm>
              <a:off x="0" y="0"/>
              <a:ext cx="6387084" cy="176784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微信图片_20240423113132"/>
          <p:cNvPicPr>
            <a:picLocks noChangeAspect="1"/>
          </p:cNvPicPr>
          <p:nvPr/>
        </p:nvPicPr>
        <p:blipFill>
          <a:blip r:embed="rId1">
            <a:alphaModFix amt="80000"/>
          </a:blip>
          <a:srcRect l="10152" r="3083"/>
          <a:stretch>
            <a:fillRect/>
          </a:stretch>
        </p:blipFill>
        <p:spPr>
          <a:xfrm>
            <a:off x="0" y="8212455"/>
            <a:ext cx="10704830" cy="6898005"/>
          </a:xfrm>
          <a:prstGeom prst="rect">
            <a:avLst/>
          </a:prstGeom>
        </p:spPr>
      </p:pic>
      <p:sp>
        <p:nvSpPr>
          <p:cNvPr id="368" name="textbox 368"/>
          <p:cNvSpPr/>
          <p:nvPr/>
        </p:nvSpPr>
        <p:spPr>
          <a:xfrm>
            <a:off x="567055" y="2722245"/>
            <a:ext cx="9451975" cy="62420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marL="1687195" indent="-924560" algn="l" rtl="0" eaLnBrk="0">
              <a:lnSpc>
                <a:spcPct val="54000"/>
              </a:lnSpc>
              <a:spcBef>
                <a:spcPts val="5"/>
              </a:spcBef>
            </a:pPr>
            <a:r>
              <a:rPr lang="en-US" altLang="zh-CN" sz="44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lang="en-US" altLang="zh-CN" sz="40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sz="32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耕地资源保护  </a:t>
            </a:r>
            <a:endParaRPr lang="zh-CN" sz="3200" b="1" kern="0" spc="3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0" name="textbox 370"/>
          <p:cNvSpPr/>
          <p:nvPr/>
        </p:nvSpPr>
        <p:spPr>
          <a:xfrm>
            <a:off x="676275" y="1854835"/>
            <a:ext cx="5650230" cy="4991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自然资源保护与利用</a:t>
            </a:r>
            <a:endParaRPr lang="zh-CN" sz="3200" b="1" kern="0" spc="0" dirty="0">
              <a:solidFill>
                <a:srgbClr val="279B7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4" name="textbox 374"/>
          <p:cNvSpPr/>
          <p:nvPr/>
        </p:nvSpPr>
        <p:spPr>
          <a:xfrm>
            <a:off x="647700" y="917575"/>
            <a:ext cx="4330065" cy="352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lang="zh-CN"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保护利用</a:t>
            </a: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资源保护与利用</a:t>
            </a:r>
            <a:endParaRPr lang="zh-CN" sz="2100" kern="0" spc="80" dirty="0">
              <a:solidFill>
                <a:srgbClr val="BFBFB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6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0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2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88" name="picture 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394" name="textbox 394"/>
          <p:cNvSpPr/>
          <p:nvPr/>
        </p:nvSpPr>
        <p:spPr>
          <a:xfrm>
            <a:off x="10187385" y="14430260"/>
            <a:ext cx="306070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endParaRPr lang="en-US" sz="2000" kern="0" spc="-2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52" name="group 52"/>
          <p:cNvGrpSpPr/>
          <p:nvPr/>
        </p:nvGrpSpPr>
        <p:grpSpPr>
          <a:xfrm rot="21600000">
            <a:off x="624840" y="3544823"/>
            <a:ext cx="9393935" cy="667512"/>
            <a:chOff x="0" y="0"/>
            <a:chExt cx="9393935" cy="667512"/>
          </a:xfrm>
        </p:grpSpPr>
        <p:sp>
          <p:nvSpPr>
            <p:cNvPr id="414" name="path"/>
            <p:cNvSpPr/>
            <p:nvPr/>
          </p:nvSpPr>
          <p:spPr>
            <a:xfrm>
              <a:off x="3038855" y="6095"/>
              <a:ext cx="6355080" cy="659892"/>
            </a:xfrm>
            <a:custGeom>
              <a:avLst/>
              <a:gdLst/>
              <a:ahLst/>
              <a:cxnLst/>
              <a:rect l="0" t="0" r="0" b="0"/>
              <a:pathLst>
                <a:path w="10008" h="1039">
                  <a:moveTo>
                    <a:pt x="0" y="0"/>
                  </a:moveTo>
                  <a:lnTo>
                    <a:pt x="9488" y="0"/>
                  </a:lnTo>
                  <a:lnTo>
                    <a:pt x="10008" y="519"/>
                  </a:lnTo>
                  <a:lnTo>
                    <a:pt x="9488" y="1039"/>
                  </a:lnTo>
                  <a:lnTo>
                    <a:pt x="0" y="1039"/>
                  </a:lnTo>
                  <a:lnTo>
                    <a:pt x="519" y="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0D8">
                <a:alpha val="5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416" name="path"/>
            <p:cNvSpPr/>
            <p:nvPr/>
          </p:nvSpPr>
          <p:spPr>
            <a:xfrm>
              <a:off x="0" y="0"/>
              <a:ext cx="3291839" cy="667512"/>
            </a:xfrm>
            <a:custGeom>
              <a:avLst/>
              <a:gdLst/>
              <a:ahLst/>
              <a:cxnLst/>
              <a:rect l="0" t="0" r="0" b="0"/>
              <a:pathLst>
                <a:path w="5183" h="1051">
                  <a:moveTo>
                    <a:pt x="0" y="0"/>
                  </a:moveTo>
                  <a:lnTo>
                    <a:pt x="4658" y="0"/>
                  </a:lnTo>
                  <a:lnTo>
                    <a:pt x="5183" y="525"/>
                  </a:lnTo>
                  <a:lnTo>
                    <a:pt x="4658" y="1051"/>
                  </a:lnTo>
                  <a:lnTo>
                    <a:pt x="0" y="1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D5CA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sp>
        <p:nvSpPr>
          <p:cNvPr id="450" name="textbox 450"/>
          <p:cNvSpPr/>
          <p:nvPr/>
        </p:nvSpPr>
        <p:spPr>
          <a:xfrm>
            <a:off x="1263650" y="3738245"/>
            <a:ext cx="2042160" cy="29273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落实耕地保护任务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056380" y="3567430"/>
            <a:ext cx="5588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坚持最严格的耕地保护制度，落实“藏粮于地、藏粮于技”战略，建立健全耕地保护目标责任制。</a:t>
            </a:r>
            <a:endParaRPr lang="zh-CN" altLang="en-US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group 52"/>
          <p:cNvGrpSpPr/>
          <p:nvPr/>
        </p:nvGrpSpPr>
        <p:grpSpPr>
          <a:xfrm rot="21600000">
            <a:off x="647700" y="4385563"/>
            <a:ext cx="9393935" cy="667512"/>
            <a:chOff x="0" y="0"/>
            <a:chExt cx="9393935" cy="667512"/>
          </a:xfrm>
        </p:grpSpPr>
        <p:sp>
          <p:nvSpPr>
            <p:cNvPr id="3" name="path"/>
            <p:cNvSpPr/>
            <p:nvPr/>
          </p:nvSpPr>
          <p:spPr>
            <a:xfrm>
              <a:off x="3038855" y="6095"/>
              <a:ext cx="6355080" cy="659892"/>
            </a:xfrm>
            <a:custGeom>
              <a:avLst/>
              <a:gdLst/>
              <a:ahLst/>
              <a:cxnLst/>
              <a:rect l="0" t="0" r="0" b="0"/>
              <a:pathLst>
                <a:path w="10008" h="1039">
                  <a:moveTo>
                    <a:pt x="0" y="0"/>
                  </a:moveTo>
                  <a:lnTo>
                    <a:pt x="9488" y="0"/>
                  </a:lnTo>
                  <a:lnTo>
                    <a:pt x="10008" y="519"/>
                  </a:lnTo>
                  <a:lnTo>
                    <a:pt x="9488" y="1039"/>
                  </a:lnTo>
                  <a:lnTo>
                    <a:pt x="0" y="1039"/>
                  </a:lnTo>
                  <a:lnTo>
                    <a:pt x="519" y="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0D8">
                <a:alpha val="5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4" name="path"/>
            <p:cNvSpPr/>
            <p:nvPr/>
          </p:nvSpPr>
          <p:spPr>
            <a:xfrm>
              <a:off x="0" y="0"/>
              <a:ext cx="3291839" cy="667512"/>
            </a:xfrm>
            <a:custGeom>
              <a:avLst/>
              <a:gdLst/>
              <a:ahLst/>
              <a:cxnLst/>
              <a:rect l="0" t="0" r="0" b="0"/>
              <a:pathLst>
                <a:path w="5183" h="1051">
                  <a:moveTo>
                    <a:pt x="0" y="0"/>
                  </a:moveTo>
                  <a:lnTo>
                    <a:pt x="4658" y="0"/>
                  </a:lnTo>
                  <a:lnTo>
                    <a:pt x="5183" y="525"/>
                  </a:lnTo>
                  <a:lnTo>
                    <a:pt x="4658" y="1051"/>
                  </a:lnTo>
                  <a:lnTo>
                    <a:pt x="0" y="1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D5CA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grpSp>
        <p:nvGrpSpPr>
          <p:cNvPr id="5" name="group 52"/>
          <p:cNvGrpSpPr/>
          <p:nvPr/>
        </p:nvGrpSpPr>
        <p:grpSpPr>
          <a:xfrm rot="21600000">
            <a:off x="647700" y="5249798"/>
            <a:ext cx="9393935" cy="667512"/>
            <a:chOff x="0" y="0"/>
            <a:chExt cx="9393935" cy="667512"/>
          </a:xfrm>
        </p:grpSpPr>
        <p:sp>
          <p:nvSpPr>
            <p:cNvPr id="6" name="path"/>
            <p:cNvSpPr/>
            <p:nvPr/>
          </p:nvSpPr>
          <p:spPr>
            <a:xfrm>
              <a:off x="3038855" y="6095"/>
              <a:ext cx="6355080" cy="659892"/>
            </a:xfrm>
            <a:custGeom>
              <a:avLst/>
              <a:gdLst/>
              <a:ahLst/>
              <a:cxnLst/>
              <a:rect l="0" t="0" r="0" b="0"/>
              <a:pathLst>
                <a:path w="10008" h="1039">
                  <a:moveTo>
                    <a:pt x="0" y="0"/>
                  </a:moveTo>
                  <a:lnTo>
                    <a:pt x="9488" y="0"/>
                  </a:lnTo>
                  <a:lnTo>
                    <a:pt x="10008" y="519"/>
                  </a:lnTo>
                  <a:lnTo>
                    <a:pt x="9488" y="1039"/>
                  </a:lnTo>
                  <a:lnTo>
                    <a:pt x="0" y="1039"/>
                  </a:lnTo>
                  <a:lnTo>
                    <a:pt x="519" y="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0D8">
                <a:alpha val="5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7" name="path"/>
            <p:cNvSpPr/>
            <p:nvPr/>
          </p:nvSpPr>
          <p:spPr>
            <a:xfrm>
              <a:off x="0" y="0"/>
              <a:ext cx="3291839" cy="667512"/>
            </a:xfrm>
            <a:custGeom>
              <a:avLst/>
              <a:gdLst/>
              <a:ahLst/>
              <a:cxnLst/>
              <a:rect l="0" t="0" r="0" b="0"/>
              <a:pathLst>
                <a:path w="5183" h="1051">
                  <a:moveTo>
                    <a:pt x="0" y="0"/>
                  </a:moveTo>
                  <a:lnTo>
                    <a:pt x="4658" y="0"/>
                  </a:lnTo>
                  <a:lnTo>
                    <a:pt x="5183" y="525"/>
                  </a:lnTo>
                  <a:lnTo>
                    <a:pt x="4658" y="1051"/>
                  </a:lnTo>
                  <a:lnTo>
                    <a:pt x="0" y="1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D5CA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sp>
        <p:nvSpPr>
          <p:cNvPr id="8" name="textbox 450"/>
          <p:cNvSpPr/>
          <p:nvPr/>
        </p:nvSpPr>
        <p:spPr>
          <a:xfrm>
            <a:off x="1339850" y="4455795"/>
            <a:ext cx="1762760" cy="29273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提升耕地质量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建设高标准农田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57980" y="4431030"/>
            <a:ext cx="5588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以坝区、农田保护区为重点，集中在粮食生产功能区、永久基本农田保护区内逐步建设高标准农田。</a:t>
            </a:r>
            <a:endParaRPr lang="zh-CN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textbox 450"/>
          <p:cNvSpPr/>
          <p:nvPr/>
        </p:nvSpPr>
        <p:spPr>
          <a:xfrm>
            <a:off x="1009650" y="5427980"/>
            <a:ext cx="2400300" cy="29273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积极拓展耕地后备资源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70680" y="5293995"/>
            <a:ext cx="5588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将25度以下适宜开发的荒山荒地、低效园地、低效残次林地等宜耕区域作为耕地后备资源补充空间。</a:t>
            </a:r>
            <a:endParaRPr lang="zh-CN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3" name="group 52"/>
          <p:cNvGrpSpPr/>
          <p:nvPr/>
        </p:nvGrpSpPr>
        <p:grpSpPr>
          <a:xfrm rot="21600000">
            <a:off x="647700" y="6088633"/>
            <a:ext cx="9393935" cy="667512"/>
            <a:chOff x="0" y="0"/>
            <a:chExt cx="9393935" cy="667512"/>
          </a:xfrm>
        </p:grpSpPr>
        <p:sp>
          <p:nvSpPr>
            <p:cNvPr id="14" name="path"/>
            <p:cNvSpPr/>
            <p:nvPr/>
          </p:nvSpPr>
          <p:spPr>
            <a:xfrm>
              <a:off x="3038855" y="6095"/>
              <a:ext cx="6355080" cy="659892"/>
            </a:xfrm>
            <a:custGeom>
              <a:avLst/>
              <a:gdLst/>
              <a:ahLst/>
              <a:cxnLst/>
              <a:rect l="0" t="0" r="0" b="0"/>
              <a:pathLst>
                <a:path w="10008" h="1039">
                  <a:moveTo>
                    <a:pt x="0" y="0"/>
                  </a:moveTo>
                  <a:lnTo>
                    <a:pt x="9488" y="0"/>
                  </a:lnTo>
                  <a:lnTo>
                    <a:pt x="10008" y="519"/>
                  </a:lnTo>
                  <a:lnTo>
                    <a:pt x="9488" y="1039"/>
                  </a:lnTo>
                  <a:lnTo>
                    <a:pt x="0" y="1039"/>
                  </a:lnTo>
                  <a:lnTo>
                    <a:pt x="519" y="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0D8">
                <a:alpha val="5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15" name="path"/>
            <p:cNvSpPr/>
            <p:nvPr/>
          </p:nvSpPr>
          <p:spPr>
            <a:xfrm>
              <a:off x="0" y="0"/>
              <a:ext cx="3291839" cy="667512"/>
            </a:xfrm>
            <a:custGeom>
              <a:avLst/>
              <a:gdLst/>
              <a:ahLst/>
              <a:cxnLst/>
              <a:rect l="0" t="0" r="0" b="0"/>
              <a:pathLst>
                <a:path w="5183" h="1051">
                  <a:moveTo>
                    <a:pt x="0" y="0"/>
                  </a:moveTo>
                  <a:lnTo>
                    <a:pt x="4658" y="0"/>
                  </a:lnTo>
                  <a:lnTo>
                    <a:pt x="5183" y="525"/>
                  </a:lnTo>
                  <a:lnTo>
                    <a:pt x="4658" y="1051"/>
                  </a:lnTo>
                  <a:lnTo>
                    <a:pt x="0" y="1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D5CA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grpSp>
        <p:nvGrpSpPr>
          <p:cNvPr id="16" name="group 52"/>
          <p:cNvGrpSpPr/>
          <p:nvPr/>
        </p:nvGrpSpPr>
        <p:grpSpPr>
          <a:xfrm rot="21600000">
            <a:off x="647700" y="6901433"/>
            <a:ext cx="9393935" cy="667512"/>
            <a:chOff x="0" y="0"/>
            <a:chExt cx="9393935" cy="667512"/>
          </a:xfrm>
        </p:grpSpPr>
        <p:sp>
          <p:nvSpPr>
            <p:cNvPr id="17" name="path"/>
            <p:cNvSpPr/>
            <p:nvPr/>
          </p:nvSpPr>
          <p:spPr>
            <a:xfrm>
              <a:off x="3038855" y="6095"/>
              <a:ext cx="6355080" cy="659892"/>
            </a:xfrm>
            <a:custGeom>
              <a:avLst/>
              <a:gdLst/>
              <a:ahLst/>
              <a:cxnLst/>
              <a:rect l="0" t="0" r="0" b="0"/>
              <a:pathLst>
                <a:path w="10008" h="1039">
                  <a:moveTo>
                    <a:pt x="0" y="0"/>
                  </a:moveTo>
                  <a:lnTo>
                    <a:pt x="9488" y="0"/>
                  </a:lnTo>
                  <a:lnTo>
                    <a:pt x="10008" y="519"/>
                  </a:lnTo>
                  <a:lnTo>
                    <a:pt x="9488" y="1039"/>
                  </a:lnTo>
                  <a:lnTo>
                    <a:pt x="0" y="1039"/>
                  </a:lnTo>
                  <a:lnTo>
                    <a:pt x="519" y="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0D8">
                <a:alpha val="5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18" name="path"/>
            <p:cNvSpPr/>
            <p:nvPr/>
          </p:nvSpPr>
          <p:spPr>
            <a:xfrm>
              <a:off x="0" y="0"/>
              <a:ext cx="3291839" cy="667512"/>
            </a:xfrm>
            <a:custGeom>
              <a:avLst/>
              <a:gdLst/>
              <a:ahLst/>
              <a:cxnLst/>
              <a:rect l="0" t="0" r="0" b="0"/>
              <a:pathLst>
                <a:path w="5183" h="1051">
                  <a:moveTo>
                    <a:pt x="0" y="0"/>
                  </a:moveTo>
                  <a:lnTo>
                    <a:pt x="4658" y="0"/>
                  </a:lnTo>
                  <a:lnTo>
                    <a:pt x="5183" y="525"/>
                  </a:lnTo>
                  <a:lnTo>
                    <a:pt x="4658" y="1051"/>
                  </a:lnTo>
                  <a:lnTo>
                    <a:pt x="0" y="1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D5CA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sp>
        <p:nvSpPr>
          <p:cNvPr id="19" name="textbox 450"/>
          <p:cNvSpPr/>
          <p:nvPr/>
        </p:nvSpPr>
        <p:spPr>
          <a:xfrm>
            <a:off x="958850" y="6164580"/>
            <a:ext cx="2400300" cy="29273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ctr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严格耕地占补平衡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ctr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实施年度耕地进出平衡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textbox 450"/>
          <p:cNvSpPr/>
          <p:nvPr/>
        </p:nvSpPr>
        <p:spPr>
          <a:xfrm>
            <a:off x="946150" y="6984365"/>
            <a:ext cx="2400300" cy="29273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ctr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严格永久基本农田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ctr" rtl="0" eaLnBrk="0">
              <a:lnSpc>
                <a:spcPct val="97000"/>
              </a:lnSpc>
            </a:pPr>
            <a:r>
              <a:rPr lang="zh-CN" sz="18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用途管制</a:t>
            </a:r>
            <a:endParaRPr lang="zh-CN" sz="18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56380" y="6958965"/>
            <a:ext cx="5588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6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永久基本农田一经划定，任何单位和个人不得擅自占用或者擅自改变用途，严禁未经审批违法违规占用。</a:t>
            </a:r>
            <a:endParaRPr lang="zh-CN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157980" y="6119495"/>
            <a:ext cx="579818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严格控制耕地转为其他农用地，确需转变用途的，应落实耕地进出平衡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补足同等数量、质量的可以长期稳定利用的耕地。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endParaRPr lang="zh-CN" sz="16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QQ截图20240527114813"/>
          <p:cNvPicPr>
            <a:picLocks noChangeAspect="1"/>
          </p:cNvPicPr>
          <p:nvPr/>
        </p:nvPicPr>
        <p:blipFill>
          <a:blip r:embed="rId1">
            <a:alphaModFix amt="12000"/>
          </a:blip>
          <a:srcRect l="2194" t="30036"/>
          <a:stretch>
            <a:fillRect/>
          </a:stretch>
        </p:blipFill>
        <p:spPr>
          <a:xfrm>
            <a:off x="635" y="2486025"/>
            <a:ext cx="10691495" cy="12633325"/>
          </a:xfrm>
          <a:prstGeom prst="rect">
            <a:avLst/>
          </a:prstGeom>
        </p:spPr>
      </p:pic>
      <p:sp>
        <p:nvSpPr>
          <p:cNvPr id="368" name="textbox 368"/>
          <p:cNvSpPr/>
          <p:nvPr/>
        </p:nvSpPr>
        <p:spPr>
          <a:xfrm>
            <a:off x="567055" y="2722245"/>
            <a:ext cx="9451975" cy="62420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marL="1687195" indent="-924560" algn="l" rtl="0" eaLnBrk="0">
              <a:lnSpc>
                <a:spcPct val="54000"/>
              </a:lnSpc>
              <a:spcBef>
                <a:spcPts val="5"/>
              </a:spcBef>
            </a:pPr>
            <a:r>
              <a:rPr lang="en-US" altLang="zh-CN" sz="44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lang="en-US" altLang="zh-CN" sz="40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sz="32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林草湿地保护  </a:t>
            </a:r>
            <a:endParaRPr lang="zh-CN" sz="3200" b="1" kern="0" spc="3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0" name="textbox 370"/>
          <p:cNvSpPr/>
          <p:nvPr/>
        </p:nvSpPr>
        <p:spPr>
          <a:xfrm>
            <a:off x="676275" y="1854835"/>
            <a:ext cx="5650230" cy="4991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自然资源保护与利用</a:t>
            </a:r>
            <a:endParaRPr lang="zh-CN" sz="3200" b="1" kern="0" spc="0" dirty="0">
              <a:solidFill>
                <a:srgbClr val="279B7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4" name="textbox 374"/>
          <p:cNvSpPr/>
          <p:nvPr/>
        </p:nvSpPr>
        <p:spPr>
          <a:xfrm>
            <a:off x="647700" y="917575"/>
            <a:ext cx="4330065" cy="352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lang="zh-CN"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保护利用</a:t>
            </a: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资源保护与利用</a:t>
            </a:r>
            <a:endParaRPr lang="zh-CN" sz="2100" kern="0" spc="80" dirty="0">
              <a:solidFill>
                <a:srgbClr val="BFBFB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6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0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2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88" name="picture 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394" name="textbox 394"/>
          <p:cNvSpPr/>
          <p:nvPr/>
        </p:nvSpPr>
        <p:spPr>
          <a:xfrm>
            <a:off x="10187385" y="14430260"/>
            <a:ext cx="306070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endParaRPr lang="en-US" sz="2000" kern="0" spc="-2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aphicFrame>
        <p:nvGraphicFramePr>
          <p:cNvPr id="916" name="table 916"/>
          <p:cNvGraphicFramePr>
            <a:graphicFrameLocks noGrp="1"/>
          </p:cNvGraphicFramePr>
          <p:nvPr/>
        </p:nvGraphicFramePr>
        <p:xfrm>
          <a:off x="585597" y="8320405"/>
          <a:ext cx="9380855" cy="2199640"/>
        </p:xfrm>
        <a:graphic>
          <a:graphicData uri="http://schemas.openxmlformats.org/drawingml/2006/table">
            <a:tbl>
              <a:tblPr/>
              <a:tblGrid>
                <a:gridCol w="9380855"/>
              </a:tblGrid>
              <a:tr h="377190">
                <a:tc>
                  <a:txBody>
                    <a:bodyPr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500" dirty="0"/>
                    </a:p>
                    <a:p>
                      <a:pPr marL="588645" algn="l" rtl="0" eaLnBrk="0">
                        <a:lnSpc>
                          <a:spcPct val="92000"/>
                        </a:lnSpc>
                        <a:spcBef>
                          <a:spcPts val="5"/>
                        </a:spcBef>
                      </a:pP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2、</a:t>
                      </a:r>
                      <a:r>
                        <a:rPr lang="zh-CN"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加强</a:t>
                      </a: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草地资源保护与利用</a:t>
                      </a:r>
                      <a:endParaRPr sz="2000" b="1" kern="0" spc="-1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6C6"/>
                    </a:solidFill>
                  </a:tcPr>
                </a:tc>
              </a:tr>
              <a:tr h="1822450">
                <a:tc>
                  <a:txBody>
                    <a:bodyPr/>
                    <a:p>
                      <a:pPr algn="l" rtl="0" eaLnBrk="0">
                        <a:lnSpc>
                          <a:spcPct val="124000"/>
                        </a:lnSpc>
                      </a:pPr>
                      <a:endParaRPr lang="en-US" altLang="en-US" sz="1000" dirty="0"/>
                    </a:p>
                    <a:p>
                      <a:pPr marL="1294130" indent="-280035" algn="l" rtl="0" eaLnBrk="0">
                        <a:lnSpc>
                          <a:spcPct val="135000"/>
                        </a:lnSpc>
                        <a:spcBef>
                          <a:spcPts val="0"/>
                        </a:spcBef>
                      </a:pP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18" name="table 918"/>
          <p:cNvGraphicFramePr>
            <a:graphicFrameLocks noGrp="1"/>
          </p:cNvGraphicFramePr>
          <p:nvPr/>
        </p:nvGraphicFramePr>
        <p:xfrm>
          <a:off x="585597" y="6047105"/>
          <a:ext cx="9380855" cy="1854834"/>
        </p:xfrm>
        <a:graphic>
          <a:graphicData uri="http://schemas.openxmlformats.org/drawingml/2006/table">
            <a:tbl>
              <a:tblPr/>
              <a:tblGrid>
                <a:gridCol w="9380855"/>
              </a:tblGrid>
              <a:tr h="377190">
                <a:tc>
                  <a:txBody>
                    <a:bodyPr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500" dirty="0"/>
                    </a:p>
                    <a:p>
                      <a:pPr marL="598805" algn="l" rtl="0" eaLnBrk="0">
                        <a:lnSpc>
                          <a:spcPct val="95000"/>
                        </a:lnSpc>
                        <a:spcBef>
                          <a:spcPts val="5"/>
                        </a:spcBef>
                      </a:pP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1、加强森林资源保护与利用</a:t>
                      </a:r>
                      <a:endParaRPr sz="2000" b="1" kern="0" spc="-1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6C6"/>
                    </a:solidFill>
                  </a:tcPr>
                </a:tc>
              </a:tr>
              <a:tr h="1477644">
                <a:tc>
                  <a:txBody>
                    <a:bodyPr/>
                    <a:p>
                      <a:pPr algn="l" rtl="0" eaLnBrk="0">
                        <a:lnSpc>
                          <a:spcPct val="105000"/>
                        </a:lnSpc>
                      </a:pP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24" name="table 92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85470" y="10995660"/>
          <a:ext cx="9380855" cy="2459990"/>
        </p:xfrm>
        <a:graphic>
          <a:graphicData uri="http://schemas.openxmlformats.org/drawingml/2006/table">
            <a:tbl>
              <a:tblPr/>
              <a:tblGrid>
                <a:gridCol w="9380855"/>
              </a:tblGrid>
              <a:tr h="586105">
                <a:tc>
                  <a:txBody>
                    <a:bodyPr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500" dirty="0"/>
                    </a:p>
                    <a:p>
                      <a:pPr marL="579755" algn="l" rtl="0" eaLnBrk="0">
                        <a:lnSpc>
                          <a:spcPct val="92000"/>
                        </a:lnSpc>
                        <a:spcBef>
                          <a:spcPts val="5"/>
                        </a:spcBef>
                      </a:pPr>
                      <a:r>
                        <a:rPr lang="en-US" sz="20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sz="20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、提升森林、草原等陆域生态系统碳汇能力</a:t>
                      </a:r>
                      <a:endParaRPr sz="2000" b="1" kern="0" spc="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6C6"/>
                    </a:solidFill>
                  </a:tcPr>
                </a:tc>
              </a:tr>
              <a:tr h="1873885">
                <a:tc>
                  <a:txBody>
                    <a:bodyPr/>
                    <a:p>
                      <a:pPr algn="l" rtl="0" eaLnBrk="0">
                        <a:lnSpc>
                          <a:spcPct val="14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"/>
                        </a:lnSpc>
                      </a:pP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071245" y="6530340"/>
            <a:ext cx="85902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sz="16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sz="16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保护林地资源，提高林地利用效率，实现林地保有量“稳中有增”。对林地资源保护和利用方向进行科学合理分配和规划，因地制宜进行各项林业工程项目建设，培育和合理利用林地资源，不断提高林地生产能力，有效增加优质林产品供给，推动林业经济体系优化升级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70610" y="8841105"/>
            <a:ext cx="85909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sz="16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sz="16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落实《中华人民共和国草原法》，保护草原资源，依法依规使用草原。落实草畜平衡制度，切实减轻草原承载压力，对草地严重退化区域，实行退牧还草，撒播种植适宜性草种，增强生态系统多样性。严格控制天然草原载畜量，实施人工种草、草地改良，防止草地资源过度利用，提升草原的稳定性和质量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70610" y="11434445"/>
            <a:ext cx="85909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sz="1600" ker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以森林、草原等为主的陆域自然碳库，提升固碳能力。采取严格科学的保护措施，对天然林进行保护修复。持续加强生态修复，改善生态脆弱地区生态环境。实施退化草原修复、不断增强草原生态功能，增强自然生态系统碳汇能力。调整生态结构，遵循天然林演替规律，坚持以自然恢复为主、以人工修复为辅，保育并举，重视乡土天然树种种质资源保育，规范天然林利用行为，减少经营过程中的碳排放，提升碳汇效率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微信图片_20240424093018"/>
          <p:cNvPicPr>
            <a:picLocks noChangeAspect="1"/>
          </p:cNvPicPr>
          <p:nvPr/>
        </p:nvPicPr>
        <p:blipFill>
          <a:blip r:embed="rId4"/>
          <a:srcRect t="10837" b="48120"/>
          <a:stretch>
            <a:fillRect/>
          </a:stretch>
        </p:blipFill>
        <p:spPr>
          <a:xfrm>
            <a:off x="567055" y="3440430"/>
            <a:ext cx="9451340" cy="21837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97"/>
          <p:cNvPicPr>
            <a:picLocks noChangeAspect="1"/>
          </p:cNvPicPr>
          <p:nvPr/>
        </p:nvPicPr>
        <p:blipFill>
          <a:blip r:embed="rId1">
            <a:alphaModFix amt="60000"/>
          </a:blip>
          <a:srcRect b="20393"/>
          <a:stretch>
            <a:fillRect/>
          </a:stretch>
        </p:blipFill>
        <p:spPr>
          <a:xfrm>
            <a:off x="0" y="8736330"/>
            <a:ext cx="10690860" cy="6383020"/>
          </a:xfrm>
          <a:prstGeom prst="rect">
            <a:avLst/>
          </a:prstGeom>
        </p:spPr>
      </p:pic>
      <p:sp>
        <p:nvSpPr>
          <p:cNvPr id="368" name="textbox 368"/>
          <p:cNvSpPr/>
          <p:nvPr/>
        </p:nvSpPr>
        <p:spPr>
          <a:xfrm>
            <a:off x="567055" y="2722245"/>
            <a:ext cx="9451975" cy="62420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marL="1687195" indent="-924560" algn="l" rtl="0" eaLnBrk="0">
              <a:lnSpc>
                <a:spcPct val="54000"/>
              </a:lnSpc>
              <a:spcBef>
                <a:spcPts val="5"/>
              </a:spcBef>
            </a:pPr>
            <a:r>
              <a:rPr lang="en-US" altLang="zh-CN" sz="44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lang="en-US" altLang="zh-CN" sz="40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sz="32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水资源保护  </a:t>
            </a:r>
            <a:endParaRPr lang="zh-CN" sz="3200" b="1" kern="0" spc="3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0" name="textbox 370"/>
          <p:cNvSpPr/>
          <p:nvPr/>
        </p:nvSpPr>
        <p:spPr>
          <a:xfrm>
            <a:off x="676275" y="1854835"/>
            <a:ext cx="5650230" cy="4991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自然资源保护与利用</a:t>
            </a:r>
            <a:endParaRPr lang="zh-CN" sz="3200" b="1" kern="0" spc="0" dirty="0">
              <a:solidFill>
                <a:srgbClr val="279B7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4" name="textbox 374"/>
          <p:cNvSpPr/>
          <p:nvPr/>
        </p:nvSpPr>
        <p:spPr>
          <a:xfrm>
            <a:off x="647700" y="917575"/>
            <a:ext cx="4330065" cy="352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lang="zh-CN"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保护利用</a:t>
            </a: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资源保护与利用</a:t>
            </a:r>
            <a:endParaRPr lang="zh-CN" sz="2100" kern="0" spc="80" dirty="0">
              <a:solidFill>
                <a:srgbClr val="BFBFB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6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0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2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88" name="picture 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394" name="textbox 394"/>
          <p:cNvSpPr/>
          <p:nvPr/>
        </p:nvSpPr>
        <p:spPr>
          <a:xfrm>
            <a:off x="10187385" y="14430260"/>
            <a:ext cx="306070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endParaRPr lang="en-US" sz="2000" kern="0" spc="-2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114" name="group 114"/>
          <p:cNvGrpSpPr/>
          <p:nvPr/>
        </p:nvGrpSpPr>
        <p:grpSpPr>
          <a:xfrm rot="21600000">
            <a:off x="648716" y="3630168"/>
            <a:ext cx="9334500" cy="1452371"/>
            <a:chOff x="0" y="0"/>
            <a:chExt cx="9334500" cy="1452371"/>
          </a:xfrm>
        </p:grpSpPr>
        <p:sp>
          <p:nvSpPr>
            <p:cNvPr id="810" name="rect"/>
            <p:cNvSpPr/>
            <p:nvPr/>
          </p:nvSpPr>
          <p:spPr>
            <a:xfrm>
              <a:off x="0" y="0"/>
              <a:ext cx="9334500" cy="1452371"/>
            </a:xfrm>
            <a:prstGeom prst="rect">
              <a:avLst/>
            </a:prstGeom>
            <a:solidFill>
              <a:srgbClr val="73A993">
                <a:alpha val="1490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812" name="textbox 812"/>
            <p:cNvSpPr/>
            <p:nvPr/>
          </p:nvSpPr>
          <p:spPr>
            <a:xfrm>
              <a:off x="2794000" y="123825"/>
              <a:ext cx="6348095" cy="1167130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77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150000"/>
                </a:lnSpc>
              </a:pPr>
              <a:r>
                <a:rPr lang="en-US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kern="0" spc="-7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</a:t>
              </a:r>
              <a:r>
                <a:rPr lang="en-US" kern="0" spc="-7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 </a:t>
              </a:r>
              <a:r>
                <a:rPr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强化农业节水增效，大力推进农业节水。推进工业企业节水减排，形成节水型企业建设长效机制。积极推进城镇节水降损，加强对城镇老旧管网维护改造，降低城镇供水管网漏损率。</a:t>
              </a:r>
              <a:endParaRPr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14" name="rect"/>
            <p:cNvSpPr/>
            <p:nvPr/>
          </p:nvSpPr>
          <p:spPr>
            <a:xfrm>
              <a:off x="161290" y="175895"/>
              <a:ext cx="2421890" cy="1176020"/>
            </a:xfrm>
            <a:prstGeom prst="rect">
              <a:avLst/>
            </a:prstGeom>
            <a:solidFill>
              <a:srgbClr val="279B73">
                <a:alpha val="4941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sp>
        <p:nvSpPr>
          <p:cNvPr id="816" name="rect"/>
          <p:cNvSpPr/>
          <p:nvPr/>
        </p:nvSpPr>
        <p:spPr>
          <a:xfrm>
            <a:off x="648970" y="5601970"/>
            <a:ext cx="9334500" cy="1452245"/>
          </a:xfrm>
          <a:prstGeom prst="rect">
            <a:avLst/>
          </a:prstGeom>
          <a:solidFill>
            <a:srgbClr val="73A993">
              <a:alpha val="14901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grpSp>
        <p:nvGrpSpPr>
          <p:cNvPr id="116" name="group 116"/>
          <p:cNvGrpSpPr/>
          <p:nvPr/>
        </p:nvGrpSpPr>
        <p:grpSpPr>
          <a:xfrm rot="21600000">
            <a:off x="648970" y="7478395"/>
            <a:ext cx="9335135" cy="1868170"/>
            <a:chOff x="0" y="0"/>
            <a:chExt cx="9335135" cy="1452245"/>
          </a:xfrm>
        </p:grpSpPr>
        <p:sp>
          <p:nvSpPr>
            <p:cNvPr id="818" name="rect"/>
            <p:cNvSpPr/>
            <p:nvPr/>
          </p:nvSpPr>
          <p:spPr>
            <a:xfrm>
              <a:off x="0" y="0"/>
              <a:ext cx="9335135" cy="1452245"/>
            </a:xfrm>
            <a:prstGeom prst="rect">
              <a:avLst/>
            </a:prstGeom>
            <a:solidFill>
              <a:srgbClr val="73A993">
                <a:alpha val="1490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820" name="textbox 820"/>
            <p:cNvSpPr/>
            <p:nvPr/>
          </p:nvSpPr>
          <p:spPr>
            <a:xfrm>
              <a:off x="2697530" y="80897"/>
              <a:ext cx="6478904" cy="1156969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86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150000"/>
                </a:lnSpc>
              </a:pP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lang="zh-CN"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保障防洪安全、供水安全、河势稳定、水资源可持续利用，通过落实河湖水库管理保护范围，实现主要河湖水库岸线资源的有效利用、科学保护，稳定河势和保障沿岸城镇的防洪安全。到2035年，阿猛镇水域空间保有量不少于3</a:t>
              </a:r>
              <a:r>
                <a:rPr lang="en-US" altLang="zh-CN"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58.38</a:t>
              </a:r>
              <a:r>
                <a:rPr lang="zh-CN"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公顷。</a:t>
              </a:r>
              <a:endParaRPr lang="zh-CN" sz="18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22" name="rect"/>
            <p:cNvSpPr/>
            <p:nvPr/>
          </p:nvSpPr>
          <p:spPr>
            <a:xfrm>
              <a:off x="161290" y="150495"/>
              <a:ext cx="2378075" cy="1184910"/>
            </a:xfrm>
            <a:prstGeom prst="rect">
              <a:avLst/>
            </a:prstGeom>
            <a:solidFill>
              <a:srgbClr val="279B73">
                <a:alpha val="48627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sp>
        <p:nvSpPr>
          <p:cNvPr id="824" name="textbox 824"/>
          <p:cNvSpPr/>
          <p:nvPr/>
        </p:nvSpPr>
        <p:spPr>
          <a:xfrm>
            <a:off x="3384550" y="5706110"/>
            <a:ext cx="6479540" cy="116649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sz="18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lang="en-US" sz="18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8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水源保护区严格按照《饮用水水源保护区污染防治管理规定》执行，并通过隔离防护与宣传警示工程、污染综合整治工程、生态保护与修复工程等工程措施加强对水源保护区的保护与治理。</a:t>
            </a:r>
            <a:endParaRPr sz="1800" kern="0" spc="-7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28" name="textbox 828"/>
          <p:cNvSpPr/>
          <p:nvPr/>
        </p:nvSpPr>
        <p:spPr>
          <a:xfrm>
            <a:off x="851535" y="5728335"/>
            <a:ext cx="2379980" cy="1180465"/>
          </a:xfrm>
          <a:prstGeom prst="rect">
            <a:avLst/>
          </a:prstGeom>
          <a:solidFill>
            <a:srgbClr val="279B73">
              <a:alpha val="43529"/>
            </a:srgbClr>
          </a:solidFill>
        </p:spPr>
        <p:txBody>
          <a:bodyPr vert="horz" wrap="square" lIns="0" tIns="0" rIns="0" bIns="0"/>
          <a:p>
            <a:pPr algn="ctr" rtl="0" eaLnBrk="0">
              <a:lnSpc>
                <a:spcPct val="123000"/>
              </a:lnSpc>
            </a:pP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保障饮水安全，</a:t>
            </a:r>
            <a:endParaRPr sz="20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rtl="0" eaLnBrk="0">
              <a:lnSpc>
                <a:spcPct val="123000"/>
              </a:lnSpc>
            </a:pP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落实重要饮用水源地保护范围</a:t>
            </a:r>
            <a:endParaRPr sz="20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42" name="textbox 842"/>
          <p:cNvSpPr/>
          <p:nvPr/>
        </p:nvSpPr>
        <p:spPr>
          <a:xfrm>
            <a:off x="864235" y="4023360"/>
            <a:ext cx="2379980" cy="37973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ctr" rtl="0" eaLnBrk="0">
              <a:lnSpc>
                <a:spcPct val="97000"/>
              </a:lnSpc>
            </a:pP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强化节约用水，</a:t>
            </a:r>
            <a:endParaRPr sz="20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ctr" rtl="0" eaLnBrk="0">
              <a:lnSpc>
                <a:spcPct val="97000"/>
              </a:lnSpc>
            </a:pP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提升水资源利用效率</a:t>
            </a:r>
            <a:endParaRPr sz="20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46" name="textbox 846"/>
          <p:cNvSpPr/>
          <p:nvPr/>
        </p:nvSpPr>
        <p:spPr>
          <a:xfrm>
            <a:off x="929005" y="7979410"/>
            <a:ext cx="2131695" cy="36893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ctr" rtl="0" eaLnBrk="0">
              <a:lnSpc>
                <a:spcPct val="97000"/>
              </a:lnSpc>
            </a:pP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落实河湖水库保护控制线，保护水域空间</a:t>
            </a:r>
            <a:endParaRPr sz="2400" b="1" kern="0" spc="-2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4" name="table 67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43255" y="3439160"/>
          <a:ext cx="9329420" cy="3802380"/>
        </p:xfrm>
        <a:graphic>
          <a:graphicData uri="http://schemas.openxmlformats.org/drawingml/2006/table">
            <a:tbl>
              <a:tblPr/>
              <a:tblGrid>
                <a:gridCol w="9329420"/>
              </a:tblGrid>
              <a:tr h="380238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15000"/>
                        </a:lnSpc>
                      </a:pPr>
                      <a:endParaRPr lang="en-US" altLang="en-US" sz="1000" dirty="0"/>
                    </a:p>
                    <a:p>
                      <a:pPr marL="418465" algn="l" rtl="0" eaLnBrk="0">
                        <a:lnSpc>
                          <a:spcPct val="98000"/>
                        </a:lnSpc>
                        <a:spcBef>
                          <a:spcPts val="0"/>
                        </a:spcBef>
                      </a:pPr>
                      <a:r>
                        <a:rPr sz="2000" b="1" kern="0" spc="0" dirty="0">
                          <a:solidFill>
                            <a:srgbClr val="4D917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全域历史文化要素保护体系</a:t>
                      </a:r>
                      <a:endParaRPr lang="en-US" altLang="en-US" sz="2000" dirty="0"/>
                    </a:p>
                    <a:p>
                      <a:pPr marL="429260" algn="l" rtl="0" eaLnBrk="0">
                        <a:lnSpc>
                          <a:spcPct val="76000"/>
                        </a:lnSpc>
                        <a:spcBef>
                          <a:spcPts val="1350"/>
                        </a:spcBef>
                      </a:pPr>
                      <a:r>
                        <a:rPr lang="zh-CN"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省级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文物保护单位</a:t>
                      </a:r>
                      <a:r>
                        <a:rPr lang="en-US" sz="2400" b="1" i="1" kern="0" spc="90" dirty="0">
                          <a:solidFill>
                            <a:srgbClr val="4D917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 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项，</a:t>
                      </a:r>
                      <a:r>
                        <a:rPr sz="1600" b="1" kern="0" spc="2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600" b="1" kern="0" spc="9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中共滇桂黔边区工委扩大会议会址（阿猛会址</a:t>
                      </a:r>
                      <a:r>
                        <a:rPr lang="zh-CN" sz="1600" b="1" kern="0" spc="9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r>
                        <a:rPr sz="1600" b="1" kern="0" spc="-4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lang="en-US" altLang="en-US" sz="1600" b="1" dirty="0"/>
                    </a:p>
                    <a:p>
                      <a:pPr marL="417195" algn="l" rtl="0" eaLnBrk="0">
                        <a:lnSpc>
                          <a:spcPct val="89000"/>
                        </a:lnSpc>
                        <a:spcBef>
                          <a:spcPts val="1255"/>
                        </a:spcBef>
                      </a:pPr>
                      <a:r>
                        <a:rPr lang="zh-CN"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州级文物保护单位</a:t>
                      </a:r>
                      <a:r>
                        <a:rPr lang="en-US" sz="2400" b="1" i="1" kern="0" spc="90" dirty="0">
                          <a:solidFill>
                            <a:srgbClr val="4D917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 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项，</a:t>
                      </a:r>
                      <a:r>
                        <a:rPr sz="1600" b="1" kern="0" spc="24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600" b="1" kern="0" spc="9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阿猛魁星阁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sz="1600" kern="0" spc="90" dirty="0">
                        <a:solidFill>
                          <a:srgbClr val="40404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417195" algn="l" rtl="0" eaLnBrk="0">
                        <a:lnSpc>
                          <a:spcPct val="89000"/>
                        </a:lnSpc>
                        <a:spcBef>
                          <a:spcPts val="1255"/>
                        </a:spcBef>
                      </a:pPr>
                      <a:r>
                        <a:rPr lang="zh-CN"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一般文物点</a:t>
                      </a:r>
                      <a:r>
                        <a:rPr lang="en-US" altLang="zh-CN"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en-US" sz="2400" b="1" i="1" kern="0" spc="90" dirty="0">
                          <a:solidFill>
                            <a:srgbClr val="4D917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sz="1600" b="1" i="1" kern="0" spc="90" dirty="0">
                          <a:solidFill>
                            <a:srgbClr val="4D917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项，</a:t>
                      </a:r>
                      <a:r>
                        <a:rPr sz="1600" b="1" kern="0" spc="24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600" b="1" kern="0" spc="9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阿猛大石桥</a:t>
                      </a:r>
                      <a:r>
                        <a:rPr lang="zh-CN" sz="1600" b="1" kern="0" spc="9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、卡子岩画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。</a:t>
                      </a:r>
                      <a:endParaRPr sz="1600" kern="0" spc="90" dirty="0">
                        <a:solidFill>
                          <a:srgbClr val="40404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marL="417195" algn="l" rtl="0" eaLnBrk="0">
                        <a:lnSpc>
                          <a:spcPct val="89000"/>
                        </a:lnSpc>
                        <a:spcBef>
                          <a:spcPts val="1255"/>
                        </a:spcBef>
                      </a:pPr>
                      <a:r>
                        <a:rPr lang="zh-CN"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州级非遗保护项目</a:t>
                      </a:r>
                      <a:r>
                        <a:rPr lang="en-US" sz="2400" b="1" i="1" kern="0" spc="90" dirty="0">
                          <a:solidFill>
                            <a:srgbClr val="4D917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en-US" sz="1600" b="1" i="1" kern="0" spc="90" dirty="0">
                          <a:solidFill>
                            <a:srgbClr val="4D917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项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为</a:t>
                      </a:r>
                      <a:r>
                        <a:rPr sz="1600" b="1" kern="0" spc="9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彝族“跳拳”</a:t>
                      </a:r>
                      <a:r>
                        <a:rPr sz="1600" b="1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sz="1600" kern="0" spc="90" dirty="0">
                        <a:solidFill>
                          <a:srgbClr val="40404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416560" algn="l" rtl="0" eaLnBrk="0">
                        <a:lnSpc>
                          <a:spcPct val="95000"/>
                        </a:lnSpc>
                        <a:spcBef>
                          <a:spcPts val="1200"/>
                        </a:spcBef>
                      </a:pPr>
                      <a:r>
                        <a:rPr sz="1600" b="1" kern="0" spc="10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依据《中华人民共和国文物保护法》等法律法规，对不可移动文物进行保护和管理。</a:t>
                      </a:r>
                      <a:endParaRPr sz="1600" b="1" kern="0" spc="100" dirty="0">
                        <a:solidFill>
                          <a:srgbClr val="40404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416560" algn="l" rtl="0" eaLnBrk="0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US" altLang="en-US" sz="1600" b="1" kern="0" spc="10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将非物质文化遗产的保护传承与物质文化遗产保护利用相结合，以物质文化遗产为依托落实保护传承的空间，鼓励支持非物质文化遗产传习活动，推动非物质文化遗产有效传承。</a:t>
                      </a:r>
                      <a:endParaRPr lang="en-US" altLang="en-US" sz="1600" b="1" kern="0" spc="100" dirty="0">
                        <a:solidFill>
                          <a:srgbClr val="40404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4D91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4D91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4D91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4D91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76" name="textbox 676"/>
          <p:cNvSpPr/>
          <p:nvPr/>
        </p:nvSpPr>
        <p:spPr>
          <a:xfrm>
            <a:off x="566927" y="2663952"/>
            <a:ext cx="9451975" cy="594359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lang="en-US" altLang="en-US" sz="900" dirty="0"/>
          </a:p>
          <a:p>
            <a:pPr algn="l" rtl="0" eaLnBrk="0">
              <a:lnSpc>
                <a:spcPct val="6000"/>
              </a:lnSpc>
            </a:pPr>
            <a:endParaRPr lang="en-US" altLang="en-US" sz="100" dirty="0"/>
          </a:p>
          <a:p>
            <a:pPr marL="890270" algn="l" rtl="0" eaLnBrk="0">
              <a:lnSpc>
                <a:spcPct val="100000"/>
              </a:lnSpc>
            </a:pPr>
            <a:r>
              <a:rPr sz="27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“活化利用，以用促保”为原则，强化历史文化塑造</a:t>
            </a:r>
            <a:endParaRPr lang="en-US" altLang="en-US" sz="2700" dirty="0"/>
          </a:p>
        </p:txBody>
      </p:sp>
      <p:sp>
        <p:nvSpPr>
          <p:cNvPr id="680" name="textbox 680"/>
          <p:cNvSpPr/>
          <p:nvPr/>
        </p:nvSpPr>
        <p:spPr>
          <a:xfrm>
            <a:off x="676275" y="1854835"/>
            <a:ext cx="4670425" cy="4991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3.</a:t>
            </a:r>
            <a:r>
              <a:rPr lang="en-US"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2700" kern="0" spc="76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zh-CN"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历史文化保护与传承</a:t>
            </a:r>
            <a:endParaRPr lang="zh-CN" sz="3200" b="1" kern="0" spc="0" dirty="0">
              <a:solidFill>
                <a:srgbClr val="279B7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6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88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90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00" name="group 100"/>
          <p:cNvGrpSpPr/>
          <p:nvPr/>
        </p:nvGrpSpPr>
        <p:grpSpPr>
          <a:xfrm rot="21600000">
            <a:off x="9956292" y="14582647"/>
            <a:ext cx="736092" cy="425196"/>
            <a:chOff x="0" y="0"/>
            <a:chExt cx="736092" cy="425196"/>
          </a:xfrm>
        </p:grpSpPr>
        <p:pic>
          <p:nvPicPr>
            <p:cNvPr id="694" name="picture 69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696" name="textbox 696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55905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</a:t>
              </a:r>
              <a:r>
                <a:rPr lang="en-US" sz="2000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</a:t>
              </a:r>
              <a:endPara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374" name="textbox 374"/>
          <p:cNvSpPr/>
          <p:nvPr/>
        </p:nvSpPr>
        <p:spPr>
          <a:xfrm>
            <a:off x="647700" y="917575"/>
            <a:ext cx="4330065" cy="35242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lang="zh-CN"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保护利用</a:t>
            </a: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资源保护与利用</a:t>
            </a:r>
            <a:endParaRPr lang="zh-CN" sz="2100" kern="0" spc="80" dirty="0">
              <a:solidFill>
                <a:srgbClr val="BFBFB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微信图片_20240423104633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635" y="7489825"/>
            <a:ext cx="10692130" cy="70408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352" name="textbox 352"/>
          <p:cNvSpPr/>
          <p:nvPr/>
        </p:nvSpPr>
        <p:spPr>
          <a:xfrm>
            <a:off x="1178256" y="12135993"/>
            <a:ext cx="5535929" cy="2009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lang="en-US"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.1镇村体系与村庄</a:t>
            </a:r>
            <a:r>
              <a:rPr sz="2500" i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布局优化</a:t>
            </a:r>
            <a:endParaRPr sz="2500" i="1" kern="0" spc="2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50000"/>
              </a:lnSpc>
            </a:pPr>
            <a:r>
              <a:rPr lang="en-US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.2</a:t>
            </a:r>
            <a:r>
              <a:rPr lang="zh-CN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乡村居民点布局和分类指引</a:t>
            </a:r>
            <a:endParaRPr lang="en-US" altLang="en-US" sz="2500" dirty="0"/>
          </a:p>
          <a:p>
            <a:pPr marL="12700" algn="l" rtl="0" eaLnBrk="0">
              <a:lnSpc>
                <a:spcPct val="89000"/>
              </a:lnSpc>
              <a:spcBef>
                <a:spcPts val="1655"/>
              </a:spcBef>
            </a:pPr>
            <a:r>
              <a:rPr lang="en-US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产业空间布局</a:t>
            </a:r>
            <a:endParaRPr lang="en-US" altLang="en-US" sz="2500" dirty="0"/>
          </a:p>
          <a:p>
            <a:pPr marL="12700" algn="l" rtl="0" eaLnBrk="0">
              <a:lnSpc>
                <a:spcPct val="88000"/>
              </a:lnSpc>
              <a:spcBef>
                <a:spcPts val="1665"/>
              </a:spcBef>
            </a:pPr>
            <a:r>
              <a:rPr lang="en-US" sz="2500" i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500" i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.3城乡生活圈构</a:t>
            </a:r>
            <a:r>
              <a:rPr sz="2500" i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建和公共服务设施配置</a:t>
            </a:r>
            <a:endParaRPr lang="en-US" altLang="en-US" sz="2500" dirty="0"/>
          </a:p>
          <a:p>
            <a:pPr algn="l" rtl="0" eaLnBrk="0">
              <a:lnSpc>
                <a:spcPct val="106000"/>
              </a:lnSpc>
            </a:pPr>
            <a:endParaRPr lang="en-US" altLang="en-US" sz="1300" dirty="0"/>
          </a:p>
          <a:p>
            <a:pPr marL="12700" algn="l" rtl="0" eaLnBrk="0">
              <a:lnSpc>
                <a:spcPct val="89000"/>
              </a:lnSpc>
              <a:spcBef>
                <a:spcPts val="5"/>
              </a:spcBef>
            </a:pPr>
            <a:endParaRPr lang="en-US" altLang="en-US" sz="2500" dirty="0"/>
          </a:p>
        </p:txBody>
      </p:sp>
      <p:sp>
        <p:nvSpPr>
          <p:cNvPr id="354" name="textbox 354"/>
          <p:cNvSpPr/>
          <p:nvPr/>
        </p:nvSpPr>
        <p:spPr>
          <a:xfrm>
            <a:off x="698398" y="9260586"/>
            <a:ext cx="4730115" cy="17900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7200" kern="0" spc="890" dirty="0">
                <a:ln w="261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城乡融合</a:t>
            </a:r>
            <a:endParaRPr lang="en-US" altLang="en-US" sz="7200" dirty="0"/>
          </a:p>
          <a:p>
            <a:pPr algn="l" rtl="0" eaLnBrk="0">
              <a:lnSpc>
                <a:spcPct val="108000"/>
              </a:lnSpc>
            </a:pPr>
            <a:endParaRPr lang="en-US" altLang="en-US" sz="1200" dirty="0"/>
          </a:p>
          <a:p>
            <a:pPr algn="r" rtl="0" eaLnBrk="0">
              <a:lnSpc>
                <a:spcPct val="94000"/>
              </a:lnSpc>
            </a:pPr>
            <a:r>
              <a:rPr sz="3900" kern="0" spc="6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协同镇村统筹发展</a:t>
            </a:r>
            <a:endParaRPr lang="en-US" altLang="en-US" sz="3900" dirty="0"/>
          </a:p>
        </p:txBody>
      </p:sp>
      <p:grpSp>
        <p:nvGrpSpPr>
          <p:cNvPr id="42" name="group 42"/>
          <p:cNvGrpSpPr/>
          <p:nvPr/>
        </p:nvGrpSpPr>
        <p:grpSpPr>
          <a:xfrm rot="21600000">
            <a:off x="713231" y="11283695"/>
            <a:ext cx="7060692" cy="259079"/>
            <a:chOff x="0" y="0"/>
            <a:chExt cx="7060692" cy="259079"/>
          </a:xfrm>
        </p:grpSpPr>
        <p:sp>
          <p:nvSpPr>
            <p:cNvPr id="356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8" name="path"/>
            <p:cNvSpPr/>
            <p:nvPr/>
          </p:nvSpPr>
          <p:spPr>
            <a:xfrm>
              <a:off x="0" y="0"/>
              <a:ext cx="6387084" cy="176784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60截图20240523163707965"/>
          <p:cNvPicPr>
            <a:picLocks noChangeAspect="1"/>
          </p:cNvPicPr>
          <p:nvPr/>
        </p:nvPicPr>
        <p:blipFill>
          <a:blip r:embed="rId1">
            <a:alphaModFix amt="20000"/>
            <a:lum bright="6000" contrast="6000"/>
          </a:blip>
          <a:srcRect l="7144" t="3250" r="60165" b="-3250"/>
          <a:stretch>
            <a:fillRect/>
          </a:stretch>
        </p:blipFill>
        <p:spPr>
          <a:xfrm>
            <a:off x="0" y="0"/>
            <a:ext cx="10704830" cy="15627350"/>
          </a:xfrm>
          <a:prstGeom prst="rect">
            <a:avLst/>
          </a:prstGeom>
        </p:spPr>
      </p:pic>
      <p:sp>
        <p:nvSpPr>
          <p:cNvPr id="22" name="textbox 22"/>
          <p:cNvSpPr/>
          <p:nvPr/>
        </p:nvSpPr>
        <p:spPr>
          <a:xfrm>
            <a:off x="1126947" y="1763903"/>
            <a:ext cx="1792604" cy="6426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r" rtl="0" eaLnBrk="0">
              <a:lnSpc>
                <a:spcPts val="4855"/>
              </a:lnSpc>
            </a:pPr>
            <a:r>
              <a:rPr sz="6200" kern="0" spc="-7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◆</a:t>
            </a:r>
            <a:r>
              <a:rPr sz="6200" kern="0" spc="60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kern="0" spc="-70" dirty="0">
                <a:solidFill>
                  <a:srgbClr val="279B73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前</a:t>
            </a:r>
            <a:r>
              <a:rPr sz="3200" kern="0" spc="590" dirty="0">
                <a:solidFill>
                  <a:srgbClr val="279B73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3200" kern="0" spc="-70" dirty="0">
                <a:solidFill>
                  <a:srgbClr val="279B73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言</a:t>
            </a:r>
            <a:endParaRPr lang="en-US" altLang="en-US" sz="3200" dirty="0"/>
          </a:p>
        </p:txBody>
      </p:sp>
      <p:pic>
        <p:nvPicPr>
          <p:cNvPr id="150" name="picture 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24" name="textbox 24"/>
          <p:cNvSpPr/>
          <p:nvPr/>
        </p:nvSpPr>
        <p:spPr>
          <a:xfrm>
            <a:off x="10172096" y="144302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14805" y="2927350"/>
            <a:ext cx="7277735" cy="8531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200000"/>
              </a:lnSpc>
            </a:pPr>
            <a:r>
              <a:rPr lang="en-US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阿猛镇位于砚山县东北部，东邻广南县，南接砚山县蚌蛾乡，西与砚山县者腊乡、干河乡、维摩乡接壤，北与丘北县毗邻</a:t>
            </a:r>
            <a:r>
              <a:rPr lang="zh-CN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镇政府所在地距砚山县城37公里。</a:t>
            </a:r>
            <a:endParaRPr kern="0" spc="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200000"/>
              </a:lnSpc>
            </a:pPr>
            <a:r>
              <a:rPr lang="en-US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全面贯彻中央关于国土空间规划体系改革战略部署，严格落实《文山壮族苗族自治州国土空间总体规划（2021-2035年）》《砚山县国土空间总体规划（2021-2035年）》上位规划传导要求和指标体系，砚山县自然资源和规划局会同阿猛镇人民政府组织编制《砚山县阿猛镇国土空间规划（2021-2035年）》（以下简称规划）。</a:t>
            </a:r>
            <a:endParaRPr lang="en-US" kern="0" spc="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200000"/>
              </a:lnSpc>
            </a:pPr>
            <a:r>
              <a:rPr lang="en-US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规划范围为阿猛镇行政辖区内的全域国土空间，包括镇域和中心镇区两个层次。镇域范围包括13个行政村（阿猛村、迷法村、顶丘村、千庄村、上拱村、倮基黑村、租那村、阿基村、伍家寨村、石板房村、阿绞村、水塘村、小各大村）。</a:t>
            </a:r>
            <a:endParaRPr lang="en-US" kern="0" spc="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200000"/>
              </a:lnSpc>
            </a:pPr>
            <a:r>
              <a:rPr lang="en-US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规划期限为2021-2035年，规划基期年为2020年，目标年为2035年，近期目标年为2025年，远景展望至2050年。</a:t>
            </a:r>
            <a:endParaRPr lang="en-US" kern="0" spc="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200000"/>
              </a:lnSpc>
            </a:pPr>
            <a:r>
              <a:rPr lang="en-US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《规划》是对阿猛镇行政辖区范围内国土空间保护、开发、利用及修复作出的具体安排，是对上级国土空间总体规划以及专项规划的细化落实，是编制详细规划的基础，为实施国土空间用途管制提供基本依据。</a:t>
            </a:r>
            <a:endParaRPr lang="en-US" kern="0" spc="1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555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368" name="textbox 368"/>
          <p:cNvSpPr/>
          <p:nvPr/>
        </p:nvSpPr>
        <p:spPr>
          <a:xfrm>
            <a:off x="566927" y="2663952"/>
            <a:ext cx="9451975" cy="113093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marL="1687195" indent="-924560" algn="l" rtl="0" eaLnBrk="0">
              <a:lnSpc>
                <a:spcPct val="104000"/>
              </a:lnSpc>
              <a:spcBef>
                <a:spcPts val="5"/>
              </a:spcBef>
            </a:pPr>
            <a:r>
              <a:rPr sz="27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sz="27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重点</a:t>
            </a:r>
            <a:r>
              <a:rPr sz="27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镇—中心村—一般村”</a:t>
            </a:r>
            <a:r>
              <a:rPr lang="zh-CN" sz="27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</a:t>
            </a:r>
            <a:r>
              <a:rPr sz="27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级镇村体系</a:t>
            </a:r>
            <a:r>
              <a:rPr sz="27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sz="2700" b="1" kern="0" spc="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687195" indent="-924560" algn="l" rtl="0" eaLnBrk="0">
              <a:lnSpc>
                <a:spcPct val="104000"/>
              </a:lnSpc>
              <a:spcBef>
                <a:spcPts val="5"/>
              </a:spcBef>
            </a:pPr>
            <a:r>
              <a:rPr sz="27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全镇形成1个</a:t>
            </a:r>
            <a:r>
              <a:rPr lang="zh-CN" sz="27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重点</a:t>
            </a:r>
            <a:r>
              <a:rPr sz="27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镇，13个中心村，18</a:t>
            </a:r>
            <a:r>
              <a:rPr lang="en-US" sz="27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sz="27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个一般村。   </a:t>
            </a:r>
            <a:endParaRPr lang="en-US" altLang="en-US" sz="2700" dirty="0"/>
          </a:p>
        </p:txBody>
      </p:sp>
      <p:sp>
        <p:nvSpPr>
          <p:cNvPr id="370" name="textbox 370"/>
          <p:cNvSpPr/>
          <p:nvPr/>
        </p:nvSpPr>
        <p:spPr>
          <a:xfrm>
            <a:off x="676275" y="1854835"/>
            <a:ext cx="5565775" cy="4991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镇村体系与村庄布局优</a:t>
            </a:r>
            <a:r>
              <a:rPr sz="3200" b="1" kern="0" spc="-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</a:t>
            </a:r>
            <a:endParaRPr lang="en-US" altLang="en-US" sz="3200" dirty="0"/>
          </a:p>
        </p:txBody>
      </p:sp>
      <p:sp>
        <p:nvSpPr>
          <p:cNvPr id="374" name="textbox 374"/>
          <p:cNvSpPr/>
          <p:nvPr/>
        </p:nvSpPr>
        <p:spPr>
          <a:xfrm>
            <a:off x="647795" y="917702"/>
            <a:ext cx="3619500" cy="352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城乡融合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协同镇村统筹发展</a:t>
            </a:r>
            <a:endParaRPr lang="en-US" altLang="en-US" sz="2100" dirty="0"/>
          </a:p>
        </p:txBody>
      </p:sp>
      <p:sp>
        <p:nvSpPr>
          <p:cNvPr id="376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0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2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88" name="picture 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394" name="textbox 394"/>
          <p:cNvSpPr/>
          <p:nvPr/>
        </p:nvSpPr>
        <p:spPr>
          <a:xfrm>
            <a:off x="10187385" y="14430260"/>
            <a:ext cx="306070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endParaRPr lang="en-US" sz="2000" kern="0" spc="-2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544830" y="4090035"/>
          <a:ext cx="9524365" cy="8984615"/>
        </p:xfrm>
        <a:graphic>
          <a:graphicData uri="http://schemas.openxmlformats.org/drawingml/2006/table">
            <a:tbl>
              <a:tblPr/>
              <a:tblGrid>
                <a:gridCol w="1372870"/>
                <a:gridCol w="706120"/>
                <a:gridCol w="7445375"/>
              </a:tblGrid>
              <a:tr h="3778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城镇体系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数量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乡镇名称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1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重点</a:t>
                      </a: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镇</a:t>
                      </a:r>
                      <a:endParaRPr lang="zh-CN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1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阿猛镇</a:t>
                      </a:r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区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中心村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13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阿猛村、迷法村、顶丘村、千庄村、上拱村、倮基黑村、租那村、阿基村、伍家寨村、石板房村、阿绞村、水塘村、小各大村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94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一般村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188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10000"/>
                        </a:lnSpc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街头村、街脚村、大寨村、新寨村、山背后村、宁安寨村、永安村、石丫口村、绿水塘村、干龙潭村、木期冲村、三家寨村、迷法村、茂地冲村、大寨村、杨家队村、周家队村、下黑尚村、租白一村、租白二村、租白三村、安来村、下地都村、上地都村、六合新寨村、六合老寨村、龙压马村、松山林村、顶丘村、牛角山村、田心村、马草龙新寨村、马草龙老寨村、水淹坝村、安排村、菜籽地村、大阿香村、大卡库村、大那丫村、地棚村、海边村、海尾村、卡子冲村、老米塘村、蚂蟥箐村、平坝村、千庄村、上坡头村、烧基凹村、下坡头村、小阿香老寨村、小阿香新寨村、小卡库村、小那丫村、独家一村、独家二村、躲兵洞、黑羊山、空心山、马龙寨、吗哩坝、吗哩、坝心、沙冲、上拱新寨、上拱老寨、上拱下寨、树革上寨、树革下寨、乌白亮老寨、乌白亮新寨、黑标、黑所一组村、黑所二组村、黑所三组村、黑所四组村、黑所五组村、黑所六组村、黑所水头一组村、黑所水头二组村、黑所水头三组村、倮基黑一组村、倮基黑二组村、倮基黑三组村、倮基黑四组村、卡子一组村、卡子二组村、卡子三组村、三达一组村、三达二组村、三达水头组村、石关口组村、野母鸡组村、沙仁寨组村、租那一组、租那二组、租那三组、租那四组、租那五组、石门、吗法克一组、吗法克二组、吗法克三组、街一村、街二村、街三村、街四村、街四村、街五村、街六村、街七村、街八村、街九村、沙子路村、大寨村新龙井村、老马六塘村、珠琳寨村、马滚坡村、大各大村、新马六塘村、红石岩村、沙子坡村、伍家寨一组、伍家寨二组、坝心、荷苞箐、腻脚一组、腻脚二组、新寨、修苦、长塘子、田家凹塘、石板房村、大凹塘村、新发寨村、白沙坡村、冇腊达村、树乃村、马安山村、下海子村、小海子一组村、小海子二组村、小海子三组村、石丫口村、上拖达村、下拖达村、大寨村、旧寨村、新寨村、老板凳村、五家寨村、马西库村、绿阴塘村、三家寨村、石洞门村、凹塘边村、车厂村、松科村、龙阴箐村、莫衣朵一组村、莫衣朵二组村、莫衣朵三组村、莫衣朵四组村、么科邑、浑水塘二组、浑水塘一组、哈库、马六塘老寨、马六塘新寨、沙子坡、沙子塘 、牛遇塘、中寨坝、大白洞、大榔树一组、大榔树二组、水塘新寨、水塘老寨、西油库、上恒珠、上科目、田边、下恒珠、下科目、小各大、小寨、新寨、中科目</a:t>
                      </a:r>
                      <a:endParaRPr lang="en-US" sz="18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box 424"/>
          <p:cNvSpPr/>
          <p:nvPr/>
        </p:nvSpPr>
        <p:spPr>
          <a:xfrm>
            <a:off x="629285" y="2589530"/>
            <a:ext cx="2466340" cy="60261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r>
              <a:rPr lang="en-US" altLang="zh-CN"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村庄分类指引</a:t>
            </a:r>
            <a:endParaRPr lang="zh-CN" sz="2700" b="1" kern="0" spc="9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4" name="textbox 434"/>
          <p:cNvSpPr/>
          <p:nvPr/>
        </p:nvSpPr>
        <p:spPr>
          <a:xfrm>
            <a:off x="676275" y="1854835"/>
            <a:ext cx="6436360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.2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lang="zh-CN"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村庄居民点布局和分类指引</a:t>
            </a:r>
            <a:endParaRPr lang="zh-CN" sz="3200" b="1" kern="0" spc="10" dirty="0">
              <a:solidFill>
                <a:srgbClr val="279B7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6" name="textbox 436"/>
          <p:cNvSpPr/>
          <p:nvPr/>
        </p:nvSpPr>
        <p:spPr>
          <a:xfrm>
            <a:off x="647795" y="917702"/>
            <a:ext cx="3619500" cy="352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城乡融合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协同镇村统筹发展</a:t>
            </a:r>
            <a:endParaRPr lang="en-US" altLang="en-US" sz="2100" dirty="0"/>
          </a:p>
        </p:txBody>
      </p:sp>
      <p:sp>
        <p:nvSpPr>
          <p:cNvPr id="438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0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2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50" name="textbox 450"/>
          <p:cNvSpPr/>
          <p:nvPr/>
        </p:nvSpPr>
        <p:spPr>
          <a:xfrm>
            <a:off x="731520" y="3223895"/>
            <a:ext cx="9161780" cy="13563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村庄分类管控：</a:t>
            </a:r>
            <a:r>
              <a:rPr lang="zh-CN" sz="1800" kern="0" spc="-1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村庄分类引导。集聚发展类9个（占比69.23%）、整治提升类3个（占比23.07%）、城郊融合类1个（占比7.69%）。</a:t>
            </a:r>
            <a:endParaRPr lang="zh-CN" sz="1800" kern="0" spc="-1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50000"/>
              </a:lnSpc>
            </a:pPr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村庄管控指引：</a:t>
            </a:r>
            <a:r>
              <a:rPr lang="zh-CN" sz="1800" kern="0" spc="-1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引导村民集中建设，有序推进人居环境提升改造，补齐设施短板，改善提升村庄品质，推进城乡一体化。</a:t>
            </a:r>
            <a:endParaRPr lang="zh-CN" sz="1800" kern="0" spc="-10" dirty="0">
              <a:solidFill>
                <a:schemeClr val="tx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2" name="textbox 452"/>
          <p:cNvSpPr/>
          <p:nvPr/>
        </p:nvSpPr>
        <p:spPr>
          <a:xfrm>
            <a:off x="10187385" y="14430260"/>
            <a:ext cx="306070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16</a:t>
            </a:r>
            <a:endParaRPr lang="en-US" altLang="en-US" sz="2000" dirty="0"/>
          </a:p>
        </p:txBody>
      </p:sp>
      <p:pic>
        <p:nvPicPr>
          <p:cNvPr id="2" name="图片 1" descr="C:/Users/Administrator/Desktop/阿猛9.3图纸/09-村庄布点规划图.jpg09-村庄布点规划图"/>
          <p:cNvPicPr>
            <a:picLocks noChangeAspect="1"/>
          </p:cNvPicPr>
          <p:nvPr/>
        </p:nvPicPr>
        <p:blipFill>
          <a:blip r:embed="rId1"/>
          <a:srcRect l="4083" t="7541" r="2567" b="16790"/>
          <a:stretch>
            <a:fillRect/>
          </a:stretch>
        </p:blipFill>
        <p:spPr>
          <a:xfrm>
            <a:off x="1017905" y="5097145"/>
            <a:ext cx="8568055" cy="9826625"/>
          </a:xfrm>
          <a:prstGeom prst="rect">
            <a:avLst/>
          </a:prstGeom>
        </p:spPr>
      </p:pic>
      <p:pic>
        <p:nvPicPr>
          <p:cNvPr id="388" name="picture 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394" name="textbox 394"/>
          <p:cNvSpPr/>
          <p:nvPr/>
        </p:nvSpPr>
        <p:spPr>
          <a:xfrm>
            <a:off x="10234375" y="14437245"/>
            <a:ext cx="306070" cy="338454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endParaRPr lang="en-US" sz="2000" kern="0" spc="-2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4" name="图片 3" descr="C:/Users/Administrator/Desktop/阿猛图5/07-村庄布点规划图.jpg07-村庄布点规划图"/>
          <p:cNvPicPr>
            <a:picLocks noChangeAspect="1"/>
          </p:cNvPicPr>
          <p:nvPr/>
        </p:nvPicPr>
        <p:blipFill>
          <a:blip r:embed="rId3"/>
          <a:srcRect l="3773" t="84241" r="54958" b="3959"/>
          <a:stretch>
            <a:fillRect/>
          </a:stretch>
        </p:blipFill>
        <p:spPr>
          <a:xfrm>
            <a:off x="1043305" y="13361035"/>
            <a:ext cx="3801110" cy="15379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66666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pic>
        <p:nvPicPr>
          <p:cNvPr id="388" name="picture 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424" name="textbox 424"/>
          <p:cNvSpPr/>
          <p:nvPr/>
        </p:nvSpPr>
        <p:spPr>
          <a:xfrm>
            <a:off x="628650" y="2611120"/>
            <a:ext cx="9328150" cy="161036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r>
              <a:rPr lang="en-US" sz="20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20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依托本地农产品资源优势以及红色文化资源优势，把握乡村振兴的契机，立足于生态绿色发展产业集中示范新城镇的建设，以</a:t>
            </a:r>
            <a:r>
              <a:rPr sz="24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“精品三产，优化一产”</a:t>
            </a:r>
            <a:r>
              <a:rPr sz="20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为指导，延伸产业链条，拓展产业空间，最终实现全域产业的融合发展，打造完整的产业生态体系。</a:t>
            </a:r>
            <a:endParaRPr sz="2000" b="1" kern="0" spc="9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4" name="textbox 434"/>
          <p:cNvSpPr/>
          <p:nvPr/>
        </p:nvSpPr>
        <p:spPr>
          <a:xfrm>
            <a:off x="676275" y="1854835"/>
            <a:ext cx="3591560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产业空间布局</a:t>
            </a:r>
            <a:endParaRPr lang="en-US" altLang="en-US" sz="3200" dirty="0"/>
          </a:p>
        </p:txBody>
      </p:sp>
      <p:sp>
        <p:nvSpPr>
          <p:cNvPr id="436" name="textbox 436"/>
          <p:cNvSpPr/>
          <p:nvPr/>
        </p:nvSpPr>
        <p:spPr>
          <a:xfrm>
            <a:off x="647795" y="917702"/>
            <a:ext cx="3619500" cy="352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城乡融合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协同镇村统筹发展</a:t>
            </a:r>
            <a:endParaRPr lang="en-US" altLang="en-US" sz="2100" dirty="0"/>
          </a:p>
        </p:txBody>
      </p:sp>
      <p:sp>
        <p:nvSpPr>
          <p:cNvPr id="438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0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2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52" name="textbox 452"/>
          <p:cNvSpPr/>
          <p:nvPr/>
        </p:nvSpPr>
        <p:spPr>
          <a:xfrm>
            <a:off x="10187305" y="14430375"/>
            <a:ext cx="346710" cy="3384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endParaRPr lang="en-US" sz="2000" kern="0" spc="-2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42995" y="4297045"/>
            <a:ext cx="5163820" cy="1014730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优化种植结构，扩大农业种植规模。</a:t>
            </a:r>
            <a:endParaRPr lang="zh-CN" sz="20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改变传统生产模式，多元化发展产业。</a:t>
            </a:r>
            <a:endParaRPr lang="zh-CN" sz="20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传统经济产业引导。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3642995" y="5461635"/>
            <a:ext cx="5163820" cy="101473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p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拓展农产品初加工。</a:t>
            </a:r>
            <a:endParaRPr lang="zh-CN" altLang="en-US"/>
          </a:p>
          <a:p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提升高原特色农产品精深加工。</a:t>
            </a:r>
            <a:endParaRPr lang="zh-CN" altLang="en-US"/>
          </a:p>
          <a:p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推行标准化养殖体系。</a:t>
            </a:r>
            <a:endParaRPr lang="zh-CN" altLang="en-US"/>
          </a:p>
        </p:txBody>
      </p:sp>
      <p:sp>
        <p:nvSpPr>
          <p:cNvPr id="522" name="textbox 522"/>
          <p:cNvSpPr/>
          <p:nvPr/>
        </p:nvSpPr>
        <p:spPr>
          <a:xfrm>
            <a:off x="1043305" y="4528820"/>
            <a:ext cx="2599690" cy="625475"/>
          </a:xfrm>
          <a:prstGeom prst="rect">
            <a:avLst/>
          </a:prstGeom>
          <a:solidFill>
            <a:srgbClr val="279B73">
              <a:alpha val="49803"/>
            </a:srgbClr>
          </a:solidFill>
        </p:spPr>
        <p:txBody>
          <a:bodyPr vert="horz" wrap="square" lIns="0" tIns="0" rIns="0" bIns="0"/>
          <a:p>
            <a:pPr algn="l" rtl="0" eaLnBrk="0">
              <a:lnSpc>
                <a:spcPct val="116000"/>
              </a:lnSpc>
            </a:pPr>
            <a:r>
              <a:rPr lang="en-US" alt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优化第一产业</a:t>
            </a:r>
            <a:endParaRPr lang="zh-CN" sz="24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522"/>
          <p:cNvSpPr/>
          <p:nvPr/>
        </p:nvSpPr>
        <p:spPr>
          <a:xfrm>
            <a:off x="1043305" y="5694045"/>
            <a:ext cx="2599690" cy="625475"/>
          </a:xfrm>
          <a:prstGeom prst="rect">
            <a:avLst/>
          </a:prstGeom>
          <a:solidFill>
            <a:srgbClr val="279B73">
              <a:alpha val="49803"/>
            </a:srgbClr>
          </a:solidFill>
        </p:spPr>
        <p:txBody>
          <a:bodyPr vert="horz" wrap="square" lIns="0" tIns="0" rIns="0" bIns="0"/>
          <a:p>
            <a:pPr algn="l" rtl="0" eaLnBrk="0">
              <a:lnSpc>
                <a:spcPct val="116000"/>
              </a:lnSpc>
            </a:pPr>
            <a:r>
              <a:rPr lang="en-US" alt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深化</a:t>
            </a:r>
            <a:r>
              <a:rPr 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第二产业</a:t>
            </a:r>
            <a:endParaRPr lang="zh-CN" sz="24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522"/>
          <p:cNvSpPr/>
          <p:nvPr/>
        </p:nvSpPr>
        <p:spPr>
          <a:xfrm>
            <a:off x="1043305" y="6921500"/>
            <a:ext cx="2599690" cy="625475"/>
          </a:xfrm>
          <a:prstGeom prst="rect">
            <a:avLst/>
          </a:prstGeom>
          <a:solidFill>
            <a:srgbClr val="279B73">
              <a:alpha val="49803"/>
            </a:srgbClr>
          </a:solidFill>
        </p:spPr>
        <p:txBody>
          <a:bodyPr vert="horz" wrap="square" lIns="0" tIns="0" rIns="0" bIns="0"/>
          <a:p>
            <a:pPr algn="l" rtl="0" eaLnBrk="0">
              <a:lnSpc>
                <a:spcPct val="116000"/>
              </a:lnSpc>
            </a:pPr>
            <a:r>
              <a:rPr lang="en-US" alt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</a:t>
            </a:r>
            <a:r>
              <a:rPr 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第三产业</a:t>
            </a:r>
            <a:endParaRPr lang="zh-CN" sz="2400" b="1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42995" y="6701790"/>
            <a:ext cx="5163820" cy="101473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p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红色文化旅游。</a:t>
            </a:r>
            <a:endParaRPr lang="zh-CN" altLang="en-US"/>
          </a:p>
          <a:p>
            <a:pPr algn="l">
              <a:buClrTx/>
              <a:buSzTx/>
              <a:buFontTx/>
            </a:pPr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乡村旅游</a:t>
            </a:r>
            <a:endParaRPr lang="zh-CN" sz="2000" b="1" kern="0" spc="-10" dirty="0">
              <a:solidFill>
                <a:srgbClr val="4D9172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sz="2000" b="1" kern="0" spc="-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田园观光、采摘、研学。</a:t>
            </a:r>
            <a:endParaRPr lang="zh-CN" altLang="en-US"/>
          </a:p>
        </p:txBody>
      </p:sp>
      <p:pic>
        <p:nvPicPr>
          <p:cNvPr id="10" name="图片 9" descr="6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065" y="7900670"/>
            <a:ext cx="8114665" cy="70910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4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7098789"/>
            <a:ext cx="10692384" cy="8020808"/>
          </a:xfrm>
          <a:prstGeom prst="rect">
            <a:avLst/>
          </a:prstGeom>
        </p:spPr>
      </p:pic>
      <p:pic>
        <p:nvPicPr>
          <p:cNvPr id="456" name="picture 4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35" y="6880860"/>
            <a:ext cx="10704195" cy="8238490"/>
          </a:xfrm>
          <a:prstGeom prst="rect">
            <a:avLst/>
          </a:prstGeom>
        </p:spPr>
      </p:pic>
      <p:sp>
        <p:nvSpPr>
          <p:cNvPr id="510" name="textbox 510"/>
          <p:cNvSpPr/>
          <p:nvPr/>
        </p:nvSpPr>
        <p:spPr>
          <a:xfrm>
            <a:off x="566927" y="2663952"/>
            <a:ext cx="9451975" cy="594359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lang="en-US" altLang="en-US" sz="900" dirty="0"/>
          </a:p>
          <a:p>
            <a:pPr algn="l" rtl="0" eaLnBrk="0">
              <a:lnSpc>
                <a:spcPct val="6000"/>
              </a:lnSpc>
            </a:pPr>
            <a:endParaRPr lang="en-US" altLang="en-US" sz="100" dirty="0"/>
          </a:p>
          <a:p>
            <a:pPr marL="2044700" algn="l" rtl="0" eaLnBrk="0">
              <a:lnSpc>
                <a:spcPct val="100000"/>
              </a:lnSpc>
            </a:pPr>
            <a:r>
              <a:rPr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构建“三级、六类”公共服务体系</a:t>
            </a:r>
            <a:endParaRPr lang="en-US" altLang="en-US" sz="2700" dirty="0"/>
          </a:p>
        </p:txBody>
      </p:sp>
      <p:sp>
        <p:nvSpPr>
          <p:cNvPr id="512" name="textbox 512"/>
          <p:cNvSpPr/>
          <p:nvPr/>
        </p:nvSpPr>
        <p:spPr>
          <a:xfrm>
            <a:off x="676275" y="1854835"/>
            <a:ext cx="7863205" cy="4978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4.4</a:t>
            </a:r>
            <a:r>
              <a:rPr sz="3200" kern="0" spc="8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城乡生活圈构建和公共服务设施配置</a:t>
            </a:r>
            <a:endParaRPr lang="en-US" altLang="en-US" sz="3200" dirty="0"/>
          </a:p>
        </p:txBody>
      </p:sp>
      <p:sp>
        <p:nvSpPr>
          <p:cNvPr id="514" name="textbox 514"/>
          <p:cNvSpPr/>
          <p:nvPr/>
        </p:nvSpPr>
        <p:spPr>
          <a:xfrm>
            <a:off x="1278011" y="3696685"/>
            <a:ext cx="6974840" cy="3225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000" b="1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公共服务设施等级</a:t>
            </a:r>
            <a:r>
              <a:rPr sz="2000" b="1" kern="0" spc="10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sz="2000" b="1" kern="0" spc="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服务范围      </a:t>
            </a:r>
            <a:r>
              <a:rPr sz="2000" b="1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服务中心布局</a:t>
            </a:r>
            <a:endParaRPr lang="en-US" altLang="en-US" sz="2000" dirty="0"/>
          </a:p>
        </p:txBody>
      </p:sp>
      <p:graphicFrame>
        <p:nvGraphicFramePr>
          <p:cNvPr id="516" name="table 516"/>
          <p:cNvGraphicFramePr>
            <a:graphicFrameLocks noGrp="1"/>
          </p:cNvGraphicFramePr>
          <p:nvPr/>
        </p:nvGraphicFramePr>
        <p:xfrm>
          <a:off x="5263641" y="4099306"/>
          <a:ext cx="4533899" cy="393700"/>
        </p:xfrm>
        <a:graphic>
          <a:graphicData uri="http://schemas.openxmlformats.org/drawingml/2006/table">
            <a:tbl>
              <a:tblPr/>
              <a:tblGrid>
                <a:gridCol w="4533899"/>
              </a:tblGrid>
              <a:tr h="3810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700" dirty="0"/>
                    </a:p>
                    <a:p>
                      <a:pPr marL="1559560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</a:pPr>
                      <a:r>
                        <a:rPr sz="1600" b="1" kern="0" spc="-8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1个，</a:t>
                      </a:r>
                      <a:r>
                        <a:rPr sz="1600" b="1" kern="0" spc="24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600" b="1" kern="0" spc="-8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 分钟骑行</a:t>
                      </a:r>
                      <a:endParaRPr lang="en-US" altLang="en-US" sz="1600" b="1" kern="0" spc="-80" dirty="0">
                        <a:solidFill>
                          <a:srgbClr val="7F7F7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18" name="table 518"/>
          <p:cNvGraphicFramePr>
            <a:graphicFrameLocks noGrp="1"/>
          </p:cNvGraphicFramePr>
          <p:nvPr/>
        </p:nvGraphicFramePr>
        <p:xfrm>
          <a:off x="5263641" y="4588509"/>
          <a:ext cx="4533899" cy="393700"/>
        </p:xfrm>
        <a:graphic>
          <a:graphicData uri="http://schemas.openxmlformats.org/drawingml/2006/table">
            <a:tbl>
              <a:tblPr/>
              <a:tblGrid>
                <a:gridCol w="4533899"/>
              </a:tblGrid>
              <a:tr h="3810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800" dirty="0"/>
                    </a:p>
                    <a:p>
                      <a:pPr marL="52705" algn="l" rtl="0" eaLnBrk="0">
                        <a:lnSpc>
                          <a:spcPct val="97000"/>
                        </a:lnSpc>
                      </a:pPr>
                      <a:r>
                        <a:rPr lang="en-US" sz="1600" b="1" kern="0" spc="-2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13</a:t>
                      </a:r>
                      <a:r>
                        <a:rPr sz="1600" b="1" kern="0" spc="-2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个，镇区内社区为5-10 分钟步行</a:t>
                      </a:r>
                      <a:endParaRPr lang="zh-CN" sz="1600" b="1" kern="0" spc="-20" dirty="0">
                        <a:solidFill>
                          <a:srgbClr val="7F7F7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20" name="table 520"/>
          <p:cNvGraphicFramePr>
            <a:graphicFrameLocks noGrp="1"/>
          </p:cNvGraphicFramePr>
          <p:nvPr/>
        </p:nvGraphicFramePr>
        <p:xfrm>
          <a:off x="5263641" y="5083809"/>
          <a:ext cx="4533899" cy="393700"/>
        </p:xfrm>
        <a:graphic>
          <a:graphicData uri="http://schemas.openxmlformats.org/drawingml/2006/table">
            <a:tbl>
              <a:tblPr/>
              <a:tblGrid>
                <a:gridCol w="4533899"/>
              </a:tblGrid>
              <a:tr h="3810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700" dirty="0"/>
                    </a:p>
                    <a:p>
                      <a:pPr marL="1396365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</a:pPr>
                      <a:r>
                        <a:rPr lang="en-US" sz="1600" b="1" kern="0" spc="-5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189</a:t>
                      </a:r>
                      <a:r>
                        <a:rPr sz="1600" b="1" kern="0" spc="-5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个，</a:t>
                      </a:r>
                      <a:r>
                        <a:rPr sz="1600" b="1" kern="0" spc="20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600" b="1" kern="0" spc="-5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5-15 分钟步行</a:t>
                      </a:r>
                      <a:endParaRPr lang="en-US" altLang="en-US" sz="1600" b="1" kern="0" spc="-50" dirty="0">
                        <a:solidFill>
                          <a:srgbClr val="7F7F7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26" name="textbox 526"/>
          <p:cNvSpPr/>
          <p:nvPr/>
        </p:nvSpPr>
        <p:spPr>
          <a:xfrm>
            <a:off x="647795" y="917702"/>
            <a:ext cx="3619500" cy="352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城乡融合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协同镇村统筹发展</a:t>
            </a:r>
            <a:endParaRPr lang="en-US" altLang="en-US" sz="2100" dirty="0"/>
          </a:p>
        </p:txBody>
      </p:sp>
      <p:sp>
        <p:nvSpPr>
          <p:cNvPr id="528" name="path"/>
          <p:cNvSpPr/>
          <p:nvPr/>
        </p:nvSpPr>
        <p:spPr>
          <a:xfrm>
            <a:off x="188370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30" name="textbox 530"/>
          <p:cNvSpPr/>
          <p:nvPr/>
        </p:nvSpPr>
        <p:spPr>
          <a:xfrm>
            <a:off x="1133855" y="5079492"/>
            <a:ext cx="2252979" cy="413384"/>
          </a:xfrm>
          <a:prstGeom prst="rect">
            <a:avLst/>
          </a:prstGeom>
          <a:solidFill>
            <a:srgbClr val="767171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lang="en-US" altLang="en-US" sz="600" dirty="0"/>
          </a:p>
          <a:p>
            <a:pPr marL="669290" algn="l" rtl="0" eaLnBrk="0">
              <a:lnSpc>
                <a:spcPts val="2195"/>
              </a:lnSpc>
              <a:spcBef>
                <a:spcPts val="5"/>
              </a:spcBef>
            </a:pPr>
            <a:r>
              <a:rPr sz="18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自然村级</a:t>
            </a:r>
            <a:endParaRPr lang="en-US" altLang="en-US" sz="1800" dirty="0"/>
          </a:p>
        </p:txBody>
      </p:sp>
      <p:sp>
        <p:nvSpPr>
          <p:cNvPr id="532" name="textbox 532"/>
          <p:cNvSpPr/>
          <p:nvPr/>
        </p:nvSpPr>
        <p:spPr>
          <a:xfrm>
            <a:off x="1133855" y="4584192"/>
            <a:ext cx="2252979" cy="413384"/>
          </a:xfrm>
          <a:prstGeom prst="rect">
            <a:avLst/>
          </a:prstGeom>
          <a:solidFill>
            <a:srgbClr val="767171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lang="en-US" altLang="en-US" sz="600" dirty="0"/>
          </a:p>
          <a:p>
            <a:pPr marL="348615" algn="l" rtl="0" eaLnBrk="0">
              <a:lnSpc>
                <a:spcPts val="2205"/>
              </a:lnSpc>
              <a:spcBef>
                <a:spcPts val="5"/>
              </a:spcBef>
            </a:pPr>
            <a:r>
              <a:rPr sz="1800" b="1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行政村/社区级</a:t>
            </a:r>
            <a:endParaRPr lang="en-US" altLang="en-US" sz="1800" dirty="0"/>
          </a:p>
        </p:txBody>
      </p:sp>
      <p:sp>
        <p:nvSpPr>
          <p:cNvPr id="534" name="textbox 534"/>
          <p:cNvSpPr/>
          <p:nvPr/>
        </p:nvSpPr>
        <p:spPr>
          <a:xfrm>
            <a:off x="1133855" y="4094988"/>
            <a:ext cx="2252979" cy="413384"/>
          </a:xfrm>
          <a:prstGeom prst="rect">
            <a:avLst/>
          </a:prstGeom>
          <a:solidFill>
            <a:srgbClr val="767171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lang="en-US" altLang="en-US" sz="600" dirty="0"/>
          </a:p>
          <a:p>
            <a:pPr marL="888365" algn="l" rtl="0" eaLnBrk="0">
              <a:lnSpc>
                <a:spcPts val="2195"/>
              </a:lnSpc>
              <a:spcBef>
                <a:spcPts val="5"/>
              </a:spcBef>
            </a:pPr>
            <a:r>
              <a:rPr sz="1800" b="1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镇级</a:t>
            </a:r>
            <a:endParaRPr lang="en-US" altLang="en-US" sz="1800" dirty="0"/>
          </a:p>
        </p:txBody>
      </p:sp>
      <p:sp>
        <p:nvSpPr>
          <p:cNvPr id="536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38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540" name="table 540"/>
          <p:cNvGraphicFramePr>
            <a:graphicFrameLocks noGrp="1"/>
          </p:cNvGraphicFramePr>
          <p:nvPr/>
        </p:nvGraphicFramePr>
        <p:xfrm>
          <a:off x="3512565" y="4588509"/>
          <a:ext cx="1536700" cy="393700"/>
        </p:xfrm>
        <a:graphic>
          <a:graphicData uri="http://schemas.openxmlformats.org/drawingml/2006/table">
            <a:tbl>
              <a:tblPr/>
              <a:tblGrid>
                <a:gridCol w="1536700"/>
              </a:tblGrid>
              <a:tr h="3810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2000"/>
                        </a:lnSpc>
                      </a:pPr>
                      <a:endParaRPr lang="en-US" altLang="en-US" sz="200" dirty="0"/>
                    </a:p>
                    <a:p>
                      <a:pPr marL="426720" indent="-191135" algn="l" rtl="0" eaLnBrk="0">
                        <a:lnSpc>
                          <a:spcPct val="99000"/>
                        </a:lnSpc>
                        <a:spcBef>
                          <a:spcPts val="0"/>
                        </a:spcBef>
                      </a:pPr>
                      <a:r>
                        <a:rPr sz="1600" b="1" kern="0" spc="-1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社区服务人口</a:t>
                      </a:r>
                      <a:r>
                        <a:rPr sz="1600" b="1" kern="0" spc="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</a:t>
                      </a:r>
                      <a:r>
                        <a:rPr sz="1000" b="1" kern="0" spc="5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0.5</a:t>
                      </a:r>
                      <a:r>
                        <a:rPr lang="zh-CN" sz="1000" b="1" kern="0" spc="5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万</a:t>
                      </a:r>
                      <a:r>
                        <a:rPr sz="1000" b="1" kern="0" spc="5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-1.2万人</a:t>
                      </a:r>
                      <a:endParaRPr lang="en-US" altLang="en-US" sz="1000" b="1" kern="0" spc="50" dirty="0">
                        <a:solidFill>
                          <a:srgbClr val="7F7F7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42" name="table 542"/>
          <p:cNvGraphicFramePr>
            <a:graphicFrameLocks noGrp="1"/>
          </p:cNvGraphicFramePr>
          <p:nvPr/>
        </p:nvGraphicFramePr>
        <p:xfrm>
          <a:off x="3512565" y="4099306"/>
          <a:ext cx="1536700" cy="393700"/>
        </p:xfrm>
        <a:graphic>
          <a:graphicData uri="http://schemas.openxmlformats.org/drawingml/2006/table">
            <a:tbl>
              <a:tblPr/>
              <a:tblGrid>
                <a:gridCol w="1536700"/>
              </a:tblGrid>
              <a:tr h="3810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2000"/>
                        </a:lnSpc>
                      </a:pPr>
                      <a:endParaRPr lang="en-US" altLang="en-US" sz="200" dirty="0"/>
                    </a:p>
                    <a:p>
                      <a:pPr marL="593090" algn="l" rtl="0" eaLnBrk="0">
                        <a:lnSpc>
                          <a:spcPct val="89000"/>
                        </a:lnSpc>
                        <a:spcBef>
                          <a:spcPts val="0"/>
                        </a:spcBef>
                      </a:pPr>
                      <a:r>
                        <a:rPr sz="1800" b="1" kern="0" spc="-1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乡镇</a:t>
                      </a:r>
                      <a:endParaRPr lang="en-US" altLang="en-US" sz="1800" dirty="0"/>
                    </a:p>
                    <a:p>
                      <a:pPr marL="548640" algn="l" rtl="0" eaLnBrk="0">
                        <a:lnSpc>
                          <a:spcPts val="1190"/>
                        </a:lnSpc>
                      </a:pPr>
                      <a:r>
                        <a:rPr sz="1200" b="1" kern="0" spc="4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sz="1200" b="1" kern="0" spc="4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万</a:t>
                      </a:r>
                      <a:r>
                        <a:rPr sz="1200" b="1" kern="0" spc="4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-5万人</a:t>
                      </a:r>
                      <a:endParaRPr lang="en-US" altLang="en-US" sz="1200" b="1" kern="0" spc="40" dirty="0">
                        <a:solidFill>
                          <a:srgbClr val="7F7F7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44" name="table 544"/>
          <p:cNvGraphicFramePr>
            <a:graphicFrameLocks noGrp="1"/>
          </p:cNvGraphicFramePr>
          <p:nvPr/>
        </p:nvGraphicFramePr>
        <p:xfrm>
          <a:off x="3512565" y="5083809"/>
          <a:ext cx="1536700" cy="393700"/>
        </p:xfrm>
        <a:graphic>
          <a:graphicData uri="http://schemas.openxmlformats.org/drawingml/2006/table">
            <a:tbl>
              <a:tblPr/>
              <a:tblGrid>
                <a:gridCol w="1536700"/>
              </a:tblGrid>
              <a:tr h="3810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5000"/>
                        </a:lnSpc>
                      </a:pPr>
                      <a:endParaRPr lang="en-US" altLang="en-US" sz="200" dirty="0"/>
                    </a:p>
                    <a:p>
                      <a:pPr marL="520065" algn="l" rtl="0" eaLnBrk="0">
                        <a:lnSpc>
                          <a:spcPct val="89000"/>
                        </a:lnSpc>
                      </a:pPr>
                      <a:r>
                        <a:rPr sz="1600" b="1" kern="0" spc="-4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自然村</a:t>
                      </a:r>
                      <a:endParaRPr lang="en-US" altLang="en-US" sz="1600" dirty="0"/>
                    </a:p>
                    <a:p>
                      <a:pPr marL="476250" algn="l" rtl="0" eaLnBrk="0">
                        <a:lnSpc>
                          <a:spcPts val="1190"/>
                        </a:lnSpc>
                      </a:pPr>
                      <a:r>
                        <a:rPr sz="1000" b="1" kern="0" spc="6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&gt;0.02万人</a:t>
                      </a:r>
                      <a:endParaRPr lang="en-US" altLang="en-US" sz="1000" b="1" kern="0" spc="60" dirty="0">
                        <a:solidFill>
                          <a:srgbClr val="7F7F7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56" name="textbox 556"/>
          <p:cNvSpPr/>
          <p:nvPr/>
        </p:nvSpPr>
        <p:spPr>
          <a:xfrm>
            <a:off x="1236370" y="7049160"/>
            <a:ext cx="1240155" cy="3822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文化设施</a:t>
            </a:r>
            <a:endParaRPr lang="en-US" altLang="en-US" sz="2400" dirty="0"/>
          </a:p>
        </p:txBody>
      </p:sp>
      <p:pic>
        <p:nvPicPr>
          <p:cNvPr id="2" name="picture 3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562" name="textbox 562"/>
          <p:cNvSpPr/>
          <p:nvPr/>
        </p:nvSpPr>
        <p:spPr>
          <a:xfrm>
            <a:off x="10187385" y="14430260"/>
            <a:ext cx="306070" cy="3416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85"/>
              </a:lnSpc>
            </a:pP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lang="en-US" sz="20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endParaRPr lang="en-US" sz="2000" kern="0" spc="-2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aphicFrame>
        <p:nvGraphicFramePr>
          <p:cNvPr id="388" name="table 388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134110" y="5961380"/>
          <a:ext cx="8663305" cy="8054975"/>
        </p:xfrm>
        <a:graphic>
          <a:graphicData uri="http://schemas.openxmlformats.org/drawingml/2006/table">
            <a:tbl>
              <a:tblPr/>
              <a:tblGrid>
                <a:gridCol w="1650365"/>
                <a:gridCol w="7012940"/>
              </a:tblGrid>
              <a:tr h="782955">
                <a:tc>
                  <a:txBody>
                    <a:bodyPr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1200" dirty="0"/>
                    </a:p>
                    <a:p>
                      <a:pPr marL="305435" algn="l" rtl="0" eaLnBrk="0">
                        <a:lnSpc>
                          <a:spcPct val="91000"/>
                        </a:lnSpc>
                        <a:spcBef>
                          <a:spcPts val="0"/>
                        </a:spcBef>
                      </a:pPr>
                      <a:r>
                        <a:rPr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设施类型</a:t>
                      </a:r>
                      <a:endParaRPr lang="en-US" altLang="en-US" sz="1800" b="1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1200" dirty="0"/>
                    </a:p>
                    <a:p>
                      <a:pPr marL="2433320" algn="l" rtl="0" eaLnBrk="0">
                        <a:lnSpc>
                          <a:spcPct val="91000"/>
                        </a:lnSpc>
                        <a:spcBef>
                          <a:spcPts val="0"/>
                        </a:spcBef>
                      </a:pPr>
                      <a:r>
                        <a:rPr sz="1800" b="1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配置要求</a:t>
                      </a:r>
                      <a:endParaRPr lang="en-US" altLang="en-US" sz="1800" b="1" kern="0" spc="-2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</a:tr>
              <a:tr h="1299210"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200" dirty="0"/>
                    </a:p>
                    <a:p>
                      <a:pPr marL="59055" algn="l" rtl="0" eaLnBrk="0">
                        <a:lnSpc>
                          <a:spcPct val="91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公共教育设施</a:t>
                      </a:r>
                      <a:endParaRPr lang="en-US" altLang="en-US" sz="1800" b="1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2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300" dirty="0"/>
                    </a:p>
                    <a:p>
                      <a:pPr marL="50165" algn="l" rtl="0" eaLnBrk="0">
                        <a:lnSpc>
                          <a:spcPct val="150000"/>
                        </a:lnSpc>
                      </a:pPr>
                      <a:r>
                        <a:rPr lang="en-US" sz="1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1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统筹各阶段教育发展，提升各层次教育质量。完善阿猛镇义务教育体系建设，缩小城乡教育设施差距。</a:t>
                      </a:r>
                      <a:endParaRPr sz="1800" kern="0" spc="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4"/>
                    </a:solidFill>
                  </a:tcPr>
                </a:tc>
              </a:tr>
              <a:tr h="1214755"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200" dirty="0"/>
                    </a:p>
                    <a:p>
                      <a:pPr marL="67310" algn="l" rtl="0" eaLnBrk="0">
                        <a:lnSpc>
                          <a:spcPct val="91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医疗卫生设施</a:t>
                      </a:r>
                      <a:endParaRPr lang="en-US" altLang="en-US" sz="1800" b="1" kern="0" spc="-2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50000"/>
                        </a:lnSpc>
                      </a:pPr>
                      <a:r>
                        <a:rPr lang="en-US" alt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为保障砚山县县域内专科及综合医疗服务，新增建设中医医院阿猛分院 1 个。推进12个村级卫生室标准化、规范化建设，提升农村卫生服务能力，向农村提供安全价廉可靠的基本医疗和公共卫生服务。</a:t>
                      </a:r>
                      <a:endParaRPr lang="en-US" alt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AF9"/>
                    </a:solidFill>
                  </a:tcPr>
                </a:tc>
              </a:tr>
              <a:tr h="1270635"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200" dirty="0"/>
                    </a:p>
                    <a:p>
                      <a:pPr marL="59055" algn="l" rtl="0" eaLnBrk="0">
                        <a:lnSpc>
                          <a:spcPct val="91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公共文化设施</a:t>
                      </a:r>
                      <a:endParaRPr lang="en-US" altLang="en-US" sz="1800" b="1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2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300" dirty="0"/>
                    </a:p>
                    <a:p>
                      <a:pPr marL="52705" algn="l" rtl="0" eaLnBrk="0">
                        <a:lnSpc>
                          <a:spcPct val="150000"/>
                        </a:lnSpc>
                      </a:pPr>
                      <a:r>
                        <a:rPr lang="en-US" alt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在村组建设文化活动广场，补齐12个村文化活动室配置，满足居民使用的基本文化活动需求。创新服务方式，提供内容丰富、形式多样的公共文化产品和服务。</a:t>
                      </a:r>
                      <a:endParaRPr lang="en-US" alt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4"/>
                    </a:solidFill>
                  </a:tcPr>
                </a:tc>
              </a:tr>
              <a:tr h="1266190"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200" dirty="0"/>
                    </a:p>
                    <a:p>
                      <a:pPr marL="59055" algn="l" rtl="0" eaLnBrk="0">
                        <a:lnSpc>
                          <a:spcPct val="91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公共体育设施</a:t>
                      </a:r>
                      <a:endParaRPr lang="en-US" altLang="en-US" sz="1800" b="1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  <a:tc>
                  <a:txBody>
                    <a:bodyPr/>
                    <a:p>
                      <a:pPr marL="52705" algn="l" rtl="0" eaLnBrk="0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en-US" alt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保障乡镇级体育设施用地面积，增设村级体育设施，实现基层体育健身设施全覆盖，促进全民体育健身。阿猛镇镇区设置1处全民健身中心，12个行政村配备建设标准篮球场及体育健身配套器材。</a:t>
                      </a:r>
                      <a:endParaRPr lang="en-US" alt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AF9"/>
                    </a:solidFill>
                  </a:tcPr>
                </a:tc>
              </a:tr>
              <a:tr h="852805"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200" dirty="0"/>
                    </a:p>
                    <a:p>
                      <a:pPr marL="57785" algn="l" rtl="0" eaLnBrk="0">
                        <a:lnSpc>
                          <a:spcPct val="91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社会福利设施</a:t>
                      </a:r>
                      <a:endParaRPr lang="en-US" altLang="en-US" sz="1800" b="1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200" dirty="0"/>
                    </a:p>
                    <a:p>
                      <a:pPr marL="52070" algn="l" rtl="0" eaLnBrk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1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每个乡镇设置</a:t>
                      </a:r>
                      <a:r>
                        <a:rPr sz="1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1</a:t>
                      </a:r>
                      <a:r>
                        <a:rPr sz="18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处养老服务设施。</a:t>
                      </a:r>
                      <a:r>
                        <a:rPr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实现村级社会福利设施全覆盖。</a:t>
                      </a:r>
                      <a:endParaRPr lang="en-US" alt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4"/>
                    </a:solidFill>
                  </a:tcPr>
                </a:tc>
              </a:tr>
              <a:tr h="1197610">
                <a:tc>
                  <a:txBody>
                    <a:bodyPr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200" dirty="0"/>
                    </a:p>
                    <a:p>
                      <a:pPr marL="59055" algn="l" rtl="0" eaLnBrk="0">
                        <a:lnSpc>
                          <a:spcPct val="91000"/>
                        </a:lnSpc>
                        <a:spcBef>
                          <a:spcPts val="5"/>
                        </a:spcBef>
                      </a:pPr>
                      <a:r>
                        <a:rPr lang="en-US"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sz="18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其他设施</a:t>
                      </a:r>
                      <a:endParaRPr lang="en-US" altLang="en-US" sz="1800" b="1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E0"/>
                    </a:solidFill>
                  </a:tcPr>
                </a:tc>
                <a:tc>
                  <a:txBody>
                    <a:bodyPr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900" dirty="0"/>
                    </a:p>
                    <a:p>
                      <a:pPr marL="52705" algn="l" rtl="0" eaLnBrk="0">
                        <a:lnSpc>
                          <a:spcPts val="1815"/>
                        </a:lnSpc>
                        <a:spcBef>
                          <a:spcPts val="5"/>
                        </a:spcBef>
                      </a:pPr>
                      <a:r>
                        <a:rPr lang="en-US"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完善殡葬公共服务体系建设</a:t>
                      </a:r>
                      <a:r>
                        <a:rPr sz="1800" kern="0" spc="-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，农村公益性公墓乡镇覆盖率达</a:t>
                      </a:r>
                      <a:r>
                        <a:rPr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</a:rPr>
                        <a:t>100%</a:t>
                      </a:r>
                      <a:r>
                        <a:rPr sz="18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lang="en-US" altLang="en-US" sz="1800" kern="0" spc="-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AF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702" name="textbox 702"/>
          <p:cNvSpPr/>
          <p:nvPr/>
        </p:nvSpPr>
        <p:spPr>
          <a:xfrm>
            <a:off x="726744" y="9260586"/>
            <a:ext cx="5386704" cy="17894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7200" kern="0" spc="830" dirty="0">
                <a:ln w="261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强化支撑</a:t>
            </a:r>
            <a:endParaRPr lang="en-US" altLang="en-US" sz="7200" dirty="0"/>
          </a:p>
          <a:p>
            <a:pPr algn="l" rtl="0" eaLnBrk="0">
              <a:lnSpc>
                <a:spcPct val="107000"/>
              </a:lnSpc>
            </a:pPr>
            <a:endParaRPr lang="en-US" altLang="en-US" sz="1200" dirty="0"/>
          </a:p>
          <a:p>
            <a:pPr marL="31115" algn="l" rtl="0" eaLnBrk="0">
              <a:lnSpc>
                <a:spcPct val="94000"/>
              </a:lnSpc>
              <a:spcBef>
                <a:spcPts val="5"/>
              </a:spcBef>
            </a:pPr>
            <a:r>
              <a:rPr sz="3900" kern="0" spc="3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完善重大基础设施支撑</a:t>
            </a:r>
            <a:endParaRPr lang="en-US" altLang="en-US" sz="3900" dirty="0"/>
          </a:p>
        </p:txBody>
      </p:sp>
      <p:sp>
        <p:nvSpPr>
          <p:cNvPr id="704" name="textbox 704"/>
          <p:cNvSpPr/>
          <p:nvPr/>
        </p:nvSpPr>
        <p:spPr>
          <a:xfrm>
            <a:off x="1170020" y="12135993"/>
            <a:ext cx="3410584" cy="14605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lang="en-US" sz="2500" i="1" kern="0" spc="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500" i="1" kern="0" spc="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.1综合交通</a:t>
            </a:r>
            <a:endParaRPr lang="en-US" altLang="en-US" sz="2500" dirty="0"/>
          </a:p>
          <a:p>
            <a:pPr marL="12700" algn="l" rtl="0" eaLnBrk="0">
              <a:lnSpc>
                <a:spcPct val="89000"/>
              </a:lnSpc>
              <a:spcBef>
                <a:spcPts val="1650"/>
              </a:spcBef>
            </a:pPr>
            <a:r>
              <a:rPr lang="en-US" sz="2500" i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500" i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.2市政基础设施</a:t>
            </a:r>
            <a:endParaRPr lang="en-US" altLang="en-US" sz="2500" dirty="0"/>
          </a:p>
          <a:p>
            <a:pPr algn="l" rtl="0" eaLnBrk="0">
              <a:lnSpc>
                <a:spcPct val="105000"/>
              </a:lnSpc>
            </a:pPr>
            <a:endParaRPr lang="en-US" altLang="en-US" sz="1300" dirty="0"/>
          </a:p>
          <a:p>
            <a:pPr algn="l" rtl="0" eaLnBrk="0">
              <a:lnSpc>
                <a:spcPct val="1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lang="en-US" sz="2500" i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sz="2500" i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.3综合防灾与安全韧性</a:t>
            </a:r>
            <a:endParaRPr lang="en-US" altLang="en-US" sz="2500" dirty="0"/>
          </a:p>
        </p:txBody>
      </p:sp>
      <p:grpSp>
        <p:nvGrpSpPr>
          <p:cNvPr id="102" name="group 102"/>
          <p:cNvGrpSpPr/>
          <p:nvPr/>
        </p:nvGrpSpPr>
        <p:grpSpPr>
          <a:xfrm rot="21600000">
            <a:off x="713231" y="11283695"/>
            <a:ext cx="7060692" cy="259079"/>
            <a:chOff x="0" y="0"/>
            <a:chExt cx="7060692" cy="259079"/>
          </a:xfrm>
        </p:grpSpPr>
        <p:sp>
          <p:nvSpPr>
            <p:cNvPr id="706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08" name="path"/>
            <p:cNvSpPr/>
            <p:nvPr/>
          </p:nvSpPr>
          <p:spPr>
            <a:xfrm>
              <a:off x="0" y="0"/>
              <a:ext cx="6387084" cy="176784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picture 710" descr="C:/Users/Administrator/Desktop/阿猛9.3图纸/11-综合交通规划图.jpg11-综合交通规划图"/>
          <p:cNvPicPr>
            <a:picLocks noChangeAspect="1"/>
          </p:cNvPicPr>
          <p:nvPr/>
        </p:nvPicPr>
        <p:blipFill>
          <a:blip r:embed="rId1"/>
          <a:srcRect l="3853" t="6379" r="2914" b="16955"/>
          <a:stretch>
            <a:fillRect/>
          </a:stretch>
        </p:blipFill>
        <p:spPr>
          <a:xfrm rot="21600000">
            <a:off x="2265680" y="5724525"/>
            <a:ext cx="7760335" cy="9029065"/>
          </a:xfrm>
          <a:prstGeom prst="rect">
            <a:avLst/>
          </a:prstGeom>
        </p:spPr>
      </p:pic>
      <p:grpSp>
        <p:nvGrpSpPr>
          <p:cNvPr id="104" name="group 104"/>
          <p:cNvGrpSpPr/>
          <p:nvPr/>
        </p:nvGrpSpPr>
        <p:grpSpPr>
          <a:xfrm rot="21600000">
            <a:off x="6991985" y="3220720"/>
            <a:ext cx="3268345" cy="2265299"/>
            <a:chOff x="-12700" y="-106045"/>
            <a:chExt cx="3002533" cy="2265299"/>
          </a:xfrm>
        </p:grpSpPr>
        <p:sp>
          <p:nvSpPr>
            <p:cNvPr id="712" name="path"/>
            <p:cNvSpPr/>
            <p:nvPr/>
          </p:nvSpPr>
          <p:spPr>
            <a:xfrm>
              <a:off x="0" y="0"/>
              <a:ext cx="2989833" cy="2159254"/>
            </a:xfrm>
            <a:custGeom>
              <a:avLst/>
              <a:gdLst/>
              <a:ahLst/>
              <a:cxnLst/>
              <a:rect l="0" t="0" r="0" b="0"/>
              <a:pathLst>
                <a:path w="4708" h="3400">
                  <a:moveTo>
                    <a:pt x="25" y="28"/>
                  </a:moveTo>
                  <a:lnTo>
                    <a:pt x="4089" y="25"/>
                  </a:lnTo>
                  <a:lnTo>
                    <a:pt x="4683" y="418"/>
                  </a:lnTo>
                  <a:cubicBezTo>
                    <a:pt x="4679" y="1404"/>
                    <a:pt x="4676" y="2389"/>
                    <a:pt x="4672" y="3375"/>
                  </a:cubicBezTo>
                  <a:lnTo>
                    <a:pt x="25" y="3375"/>
                  </a:lnTo>
                  <a:lnTo>
                    <a:pt x="25" y="28"/>
                  </a:lnTo>
                  <a:close/>
                </a:path>
              </a:pathLst>
            </a:custGeom>
            <a:noFill/>
            <a:ln w="31750" cap="flat">
              <a:solidFill>
                <a:srgbClr val="D9D9D9">
                  <a:alpha val="100000"/>
                </a:srgbClr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14" name="textbox 714"/>
            <p:cNvSpPr/>
            <p:nvPr/>
          </p:nvSpPr>
          <p:spPr>
            <a:xfrm>
              <a:off x="-12700" y="-106045"/>
              <a:ext cx="2818776" cy="220154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9000"/>
                </a:lnSpc>
              </a:pPr>
              <a:endParaRPr lang="en-US" altLang="en-US" sz="100" dirty="0"/>
            </a:p>
            <a:p>
              <a:pPr marL="393700" indent="-280035" algn="l" rtl="0" eaLnBrk="0">
                <a:lnSpc>
                  <a:spcPct val="129000"/>
                </a:lnSpc>
              </a:pPr>
              <a:r>
                <a:rPr sz="1400" kern="0" spc="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  </a:t>
              </a:r>
              <a:r>
                <a:rPr sz="1400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规划对全域重要县乡道进行升级改</a:t>
              </a:r>
              <a:r>
                <a:rPr sz="1400" kern="0" spc="-2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造，县乡道等级不低于三级公路，</a:t>
              </a:r>
              <a:r>
                <a:rPr sz="1400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村道等级不低于四级公路，提升镇</a:t>
              </a:r>
              <a:r>
                <a:rPr sz="1400" kern="0" spc="-3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村交通安全及效率。</a:t>
              </a:r>
              <a:endParaRPr lang="en-US" altLang="en-US" sz="14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400" dirty="0"/>
            </a:p>
            <a:p>
              <a:pPr marL="393700" indent="-280035" algn="l" rtl="0" eaLnBrk="0">
                <a:lnSpc>
                  <a:spcPct val="118000"/>
                </a:lnSpc>
                <a:spcBef>
                  <a:spcPts val="5"/>
                </a:spcBef>
              </a:pPr>
              <a:r>
                <a:rPr sz="1400" kern="0" spc="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sz="1400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以现有四级公路提升为主，主要为干河—阿猛北线。</a:t>
              </a:r>
              <a:endParaRPr sz="14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06" name="group 106"/>
          <p:cNvGrpSpPr/>
          <p:nvPr/>
        </p:nvGrpSpPr>
        <p:grpSpPr>
          <a:xfrm rot="21600000">
            <a:off x="233102" y="3182622"/>
            <a:ext cx="3300730" cy="2296793"/>
            <a:chOff x="-168797" y="-137809"/>
            <a:chExt cx="3157162" cy="2297063"/>
          </a:xfrm>
        </p:grpSpPr>
        <p:sp>
          <p:nvSpPr>
            <p:cNvPr id="716" name="path"/>
            <p:cNvSpPr/>
            <p:nvPr/>
          </p:nvSpPr>
          <p:spPr>
            <a:xfrm>
              <a:off x="-123243" y="-8256"/>
              <a:ext cx="3111608" cy="2167510"/>
            </a:xfrm>
            <a:custGeom>
              <a:avLst/>
              <a:gdLst/>
              <a:ahLst/>
              <a:cxnLst/>
              <a:rect l="0" t="0" r="0" b="0"/>
              <a:pathLst>
                <a:path w="4706" h="3400">
                  <a:moveTo>
                    <a:pt x="25" y="28"/>
                  </a:moveTo>
                  <a:lnTo>
                    <a:pt x="4087" y="25"/>
                  </a:lnTo>
                  <a:lnTo>
                    <a:pt x="4681" y="418"/>
                  </a:lnTo>
                  <a:cubicBezTo>
                    <a:pt x="4677" y="1404"/>
                    <a:pt x="4673" y="2389"/>
                    <a:pt x="4670" y="3375"/>
                  </a:cubicBezTo>
                  <a:lnTo>
                    <a:pt x="25" y="3375"/>
                  </a:lnTo>
                  <a:lnTo>
                    <a:pt x="25" y="28"/>
                  </a:lnTo>
                  <a:close/>
                </a:path>
              </a:pathLst>
            </a:custGeom>
            <a:noFill/>
            <a:ln w="31750" cap="flat">
              <a:solidFill>
                <a:srgbClr val="D9D9D9">
                  <a:alpha val="100000"/>
                </a:srgbClr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18" name="textbox 718"/>
            <p:cNvSpPr/>
            <p:nvPr/>
          </p:nvSpPr>
          <p:spPr>
            <a:xfrm>
              <a:off x="-168797" y="-137809"/>
              <a:ext cx="3014345" cy="220091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7000"/>
                </a:lnSpc>
              </a:pPr>
              <a:endParaRPr lang="en-US" altLang="en-US" sz="1000" dirty="0"/>
            </a:p>
            <a:p>
              <a:pPr marL="406400" indent="-280035" algn="l" rtl="0" eaLnBrk="0">
                <a:lnSpc>
                  <a:spcPct val="133000"/>
                </a:lnSpc>
                <a:spcBef>
                  <a:spcPts val="5"/>
                </a:spcBef>
              </a:pP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400" kern="0" spc="4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lang="zh-CN" sz="1400" b="1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云桂</a:t>
              </a:r>
              <a:r>
                <a:rPr sz="1400" b="1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铁路：  </a:t>
              </a: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现状</a:t>
              </a:r>
              <a:r>
                <a:rPr lang="zh-CN"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高</a:t>
              </a: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速铁路，穿越镇</a:t>
              </a:r>
              <a:r>
                <a:rPr sz="1400" kern="0" spc="-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域</a:t>
              </a:r>
              <a:r>
                <a:rPr lang="zh-CN" sz="1400" kern="0" spc="-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北</a:t>
              </a:r>
              <a:r>
                <a:rPr sz="1400" kern="0" spc="-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部，镇域内不设站点。铁路两</a:t>
              </a:r>
              <a:r>
                <a:rPr sz="1400" kern="0" spc="-2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侧退线控制各20米。</a:t>
              </a:r>
              <a:endParaRPr lang="en-US" altLang="en-US" sz="1400" dirty="0"/>
            </a:p>
            <a:p>
              <a:pPr algn="l" rtl="0" eaLnBrk="0">
                <a:lnSpc>
                  <a:spcPct val="101000"/>
                </a:lnSpc>
              </a:pPr>
              <a:endParaRPr lang="en-US" altLang="en-US" sz="1400" dirty="0"/>
            </a:p>
            <a:p>
              <a:pPr marL="407035" indent="-280670" algn="l" rtl="0" eaLnBrk="0">
                <a:lnSpc>
                  <a:spcPct val="133000"/>
                </a:lnSpc>
                <a:spcBef>
                  <a:spcPts val="5"/>
                </a:spcBef>
              </a:pPr>
              <a:r>
                <a:rPr sz="1400" kern="0" spc="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落实蒙自—文山—砚山—靖西铁路网</a:t>
              </a:r>
              <a:r>
                <a:rPr lang="zh-CN"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lang="zh-CN" sz="1400" kern="0" spc="-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08" name="group 108"/>
          <p:cNvGrpSpPr/>
          <p:nvPr/>
        </p:nvGrpSpPr>
        <p:grpSpPr>
          <a:xfrm rot="21600000">
            <a:off x="3577081" y="3161919"/>
            <a:ext cx="3365500" cy="2319655"/>
            <a:chOff x="-362585" y="-165100"/>
            <a:chExt cx="3365500" cy="2319655"/>
          </a:xfrm>
        </p:grpSpPr>
        <p:sp>
          <p:nvSpPr>
            <p:cNvPr id="720" name="path"/>
            <p:cNvSpPr/>
            <p:nvPr/>
          </p:nvSpPr>
          <p:spPr>
            <a:xfrm>
              <a:off x="-313690" y="0"/>
              <a:ext cx="3303270" cy="2154555"/>
            </a:xfrm>
            <a:custGeom>
              <a:avLst/>
              <a:gdLst/>
              <a:ahLst/>
              <a:cxnLst/>
              <a:rect l="0" t="0" r="0" b="0"/>
              <a:pathLst>
                <a:path w="4708" h="3393">
                  <a:moveTo>
                    <a:pt x="25" y="28"/>
                  </a:moveTo>
                  <a:lnTo>
                    <a:pt x="4089" y="25"/>
                  </a:lnTo>
                  <a:lnTo>
                    <a:pt x="4683" y="418"/>
                  </a:lnTo>
                  <a:cubicBezTo>
                    <a:pt x="4679" y="1401"/>
                    <a:pt x="4676" y="2384"/>
                    <a:pt x="4672" y="3368"/>
                  </a:cubicBezTo>
                  <a:lnTo>
                    <a:pt x="25" y="3368"/>
                  </a:lnTo>
                  <a:lnTo>
                    <a:pt x="25" y="28"/>
                  </a:lnTo>
                  <a:close/>
                </a:path>
              </a:pathLst>
            </a:custGeom>
            <a:noFill/>
            <a:ln w="31750" cap="flat">
              <a:solidFill>
                <a:srgbClr val="D9D9D9">
                  <a:alpha val="100000"/>
                </a:srgbClr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22" name="textbox 722"/>
            <p:cNvSpPr/>
            <p:nvPr/>
          </p:nvSpPr>
          <p:spPr>
            <a:xfrm>
              <a:off x="-362585" y="-165100"/>
              <a:ext cx="3365500" cy="219519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5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/>
            </a:p>
            <a:p>
              <a:pPr marL="407035" indent="-280670" algn="l" rtl="0" eaLnBrk="0">
                <a:lnSpc>
                  <a:spcPct val="112000"/>
                </a:lnSpc>
                <a:spcBef>
                  <a:spcPts val="5"/>
                </a:spcBef>
                <a:buClrTx/>
                <a:buSzTx/>
                <a:buFontTx/>
              </a:pP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400" kern="0" spc="4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400" b="1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高速公路：</a:t>
              </a: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sz="1400" kern="0" spc="-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07035" indent="-280670" algn="l" rtl="0" eaLnBrk="0">
                <a:lnSpc>
                  <a:spcPct val="112000"/>
                </a:lnSpc>
                <a:spcBef>
                  <a:spcPts val="5"/>
                </a:spcBef>
                <a:buClrTx/>
                <a:buSzTx/>
                <a:buFontTx/>
              </a:pPr>
              <a:r>
                <a:rPr lang="en-US"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</a:t>
              </a: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“一横”：G80广昆高速</a:t>
              </a:r>
              <a:endParaRPr sz="1400" kern="0" spc="-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07035" indent="-280670" algn="l" rtl="0" eaLnBrk="0">
                <a:lnSpc>
                  <a:spcPct val="112000"/>
                </a:lnSpc>
                <a:spcBef>
                  <a:spcPts val="5"/>
                </a:spcBef>
                <a:buClrTx/>
                <a:buSzTx/>
                <a:buFontTx/>
              </a:pPr>
              <a:r>
                <a:rPr lang="en-US"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</a:t>
              </a: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“一纵”：西畴至珠琳至西林高速</a:t>
              </a:r>
              <a:endParaRPr sz="1400" kern="0" spc="-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09575" indent="-281940" algn="l" rtl="0" eaLnBrk="0">
                <a:lnSpc>
                  <a:spcPct val="112000"/>
                </a:lnSpc>
                <a:spcBef>
                  <a:spcPts val="780"/>
                </a:spcBef>
              </a:pPr>
              <a:r>
                <a:rPr sz="1400" kern="0" spc="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400" kern="0" spc="4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</a:t>
              </a:r>
              <a:r>
                <a:rPr sz="1400" b="1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普通国省干线</a:t>
              </a:r>
              <a:r>
                <a:rPr sz="1400" b="1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</a:t>
              </a:r>
              <a:endParaRPr sz="1400" b="1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09575" indent="-281940" algn="l" rtl="0" eaLnBrk="0">
                <a:lnSpc>
                  <a:spcPct val="112000"/>
                </a:lnSpc>
                <a:spcBef>
                  <a:spcPts val="780"/>
                </a:spcBef>
              </a:pP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“一横”：国道G323</a:t>
              </a:r>
              <a:endParaRPr sz="1400" kern="0" spc="-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09575" indent="-281940" algn="l" rtl="0" eaLnBrk="0">
                <a:lnSpc>
                  <a:spcPct val="112000"/>
                </a:lnSpc>
                <a:spcBef>
                  <a:spcPts val="780"/>
                </a:spcBef>
              </a:pPr>
              <a:r>
                <a:rPr sz="14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“一纵”：推进XH24线西畴至阿猛至西林公路（砚山段）的前期工作。</a:t>
              </a:r>
              <a:endParaRPr sz="1400" kern="0" spc="-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724" name="textbox 724"/>
          <p:cNvSpPr/>
          <p:nvPr/>
        </p:nvSpPr>
        <p:spPr>
          <a:xfrm>
            <a:off x="566927" y="2037207"/>
            <a:ext cx="9451975" cy="594359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900" dirty="0"/>
          </a:p>
          <a:p>
            <a:pPr marL="1052830" algn="l" rtl="0" eaLnBrk="0">
              <a:lnSpc>
                <a:spcPct val="100000"/>
              </a:lnSpc>
              <a:spcBef>
                <a:spcPts val="0"/>
              </a:spcBef>
            </a:pPr>
            <a:r>
              <a:rPr sz="2700" b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衔接</a:t>
            </a:r>
            <a:r>
              <a:rPr lang="zh-CN" sz="2700" b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砚山县</a:t>
            </a:r>
            <a:r>
              <a:rPr sz="2700" b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交通部署</a:t>
            </a:r>
            <a:r>
              <a:rPr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，构建</a:t>
            </a:r>
            <a:r>
              <a:rPr lang="zh-CN"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</a:t>
            </a:r>
            <a:r>
              <a:rPr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乡一体化交通设施</a:t>
            </a:r>
            <a:endParaRPr lang="en-US" altLang="en-US" sz="2700" dirty="0"/>
          </a:p>
        </p:txBody>
      </p:sp>
      <p:sp>
        <p:nvSpPr>
          <p:cNvPr id="728" name="textbox 728"/>
          <p:cNvSpPr/>
          <p:nvPr/>
        </p:nvSpPr>
        <p:spPr>
          <a:xfrm>
            <a:off x="1128395" y="2955290"/>
            <a:ext cx="8340090" cy="3086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225"/>
              </a:lnSpc>
            </a:pPr>
            <a:r>
              <a:rPr sz="1800" b="1" kern="0" spc="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铁路交通                   </a:t>
            </a:r>
            <a:r>
              <a:rPr lang="en-US" sz="1800" b="1" kern="0" spc="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1800" b="1" kern="0" spc="1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建设高效互通的公路网             </a:t>
            </a:r>
            <a:r>
              <a:rPr lang="en-US" sz="1800" b="1" kern="0" spc="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1800" b="1" kern="0" spc="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800" b="1" kern="0" spc="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800" b="1" kern="0" spc="0" dirty="0">
                <a:solidFill>
                  <a:srgbClr val="4D917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镇村干道规划</a:t>
            </a:r>
            <a:endParaRPr lang="en-US" altLang="en-US" sz="1800" dirty="0"/>
          </a:p>
        </p:txBody>
      </p:sp>
      <p:sp>
        <p:nvSpPr>
          <p:cNvPr id="732" name="textbox 732"/>
          <p:cNvSpPr/>
          <p:nvPr/>
        </p:nvSpPr>
        <p:spPr>
          <a:xfrm>
            <a:off x="651421" y="544322"/>
            <a:ext cx="4173220" cy="3549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5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强化支撑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完善重大基础设施支撑</a:t>
            </a:r>
            <a:endParaRPr lang="en-US" altLang="en-US" sz="2100" dirty="0"/>
          </a:p>
        </p:txBody>
      </p:sp>
      <p:sp>
        <p:nvSpPr>
          <p:cNvPr id="734" name="path"/>
          <p:cNvSpPr/>
          <p:nvPr/>
        </p:nvSpPr>
        <p:spPr>
          <a:xfrm>
            <a:off x="1887334" y="55702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36" name="textbox 736"/>
          <p:cNvSpPr/>
          <p:nvPr/>
        </p:nvSpPr>
        <p:spPr>
          <a:xfrm>
            <a:off x="663575" y="1481455"/>
            <a:ext cx="2788920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.1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综合交通</a:t>
            </a:r>
            <a:endParaRPr lang="en-US" altLang="en-US" sz="3200" dirty="0"/>
          </a:p>
        </p:txBody>
      </p:sp>
      <p:sp>
        <p:nvSpPr>
          <p:cNvPr id="738" name="rect"/>
          <p:cNvSpPr/>
          <p:nvPr/>
        </p:nvSpPr>
        <p:spPr>
          <a:xfrm>
            <a:off x="5728715" y="97364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40" name="rect"/>
          <p:cNvSpPr/>
          <p:nvPr/>
        </p:nvSpPr>
        <p:spPr>
          <a:xfrm>
            <a:off x="0" y="97078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10" name="group 110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744" name="picture 7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746" name="textbox 746"/>
            <p:cNvSpPr/>
            <p:nvPr/>
          </p:nvSpPr>
          <p:spPr>
            <a:xfrm>
              <a:off x="-12700" y="-12700"/>
              <a:ext cx="762000" cy="51180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3840" algn="l" rtl="0" eaLnBrk="0">
                <a:lnSpc>
                  <a:spcPts val="2485"/>
                </a:lnSpc>
                <a:spcBef>
                  <a:spcPts val="5"/>
                </a:spcBef>
              </a:pPr>
              <a:r>
                <a:rPr lang="en-US"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18</a:t>
              </a:r>
              <a:endParaRPr lang="en-US"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2" name="picture 710" descr="C:/Users/Administrator/Desktop/阿猛图5/10-综合交通规划图.jpg10-综合交通规划图"/>
          <p:cNvPicPr>
            <a:picLocks noChangeAspect="1"/>
          </p:cNvPicPr>
          <p:nvPr/>
        </p:nvPicPr>
        <p:blipFill>
          <a:blip r:embed="rId3"/>
          <a:srcRect l="3710" t="84263" r="84117" b="4255"/>
          <a:stretch>
            <a:fillRect/>
          </a:stretch>
        </p:blipFill>
        <p:spPr>
          <a:xfrm rot="21600000">
            <a:off x="199390" y="9293225"/>
            <a:ext cx="1515110" cy="2021840"/>
          </a:xfrm>
          <a:prstGeom prst="rect">
            <a:avLst/>
          </a:prstGeom>
        </p:spPr>
      </p:pic>
      <p:pic>
        <p:nvPicPr>
          <p:cNvPr id="4" name="picture 710" descr="C:/Users/Administrator/Desktop/阿猛图5/10-综合交通规划图.jpg10-综合交通规划图"/>
          <p:cNvPicPr>
            <a:picLocks noChangeAspect="1"/>
          </p:cNvPicPr>
          <p:nvPr/>
        </p:nvPicPr>
        <p:blipFill>
          <a:blip r:embed="rId4"/>
          <a:srcRect l="15826" t="84823" r="67580" b="4255"/>
          <a:stretch>
            <a:fillRect/>
          </a:stretch>
        </p:blipFill>
        <p:spPr>
          <a:xfrm rot="21600000">
            <a:off x="172720" y="11341735"/>
            <a:ext cx="1875790" cy="1747520"/>
          </a:xfrm>
          <a:prstGeom prst="rect">
            <a:avLst/>
          </a:prstGeom>
        </p:spPr>
      </p:pic>
      <p:pic>
        <p:nvPicPr>
          <p:cNvPr id="5" name="picture 710" descr="C:/Users/Administrator/Desktop/阿猛图5/10-综合交通规划图.jpg10-综合交通规划图"/>
          <p:cNvPicPr>
            <a:picLocks noChangeAspect="1"/>
          </p:cNvPicPr>
          <p:nvPr/>
        </p:nvPicPr>
        <p:blipFill>
          <a:blip r:embed="rId5"/>
          <a:srcRect l="32428" t="85071" r="53587" b="4255"/>
          <a:stretch>
            <a:fillRect/>
          </a:stretch>
        </p:blipFill>
        <p:spPr>
          <a:xfrm rot="21600000">
            <a:off x="146050" y="13136880"/>
            <a:ext cx="1568450" cy="16941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0" name="table 750"/>
          <p:cNvGraphicFramePr>
            <a:graphicFrameLocks noGrp="1"/>
          </p:cNvGraphicFramePr>
          <p:nvPr/>
        </p:nvGraphicFramePr>
        <p:xfrm>
          <a:off x="629538" y="4910327"/>
          <a:ext cx="4598669" cy="1320800"/>
        </p:xfrm>
        <a:graphic>
          <a:graphicData uri="http://schemas.openxmlformats.org/drawingml/2006/table">
            <a:tbl>
              <a:tblPr/>
              <a:tblGrid>
                <a:gridCol w="2894964"/>
                <a:gridCol w="1703705"/>
              </a:tblGrid>
              <a:tr h="3956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25195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</a:pPr>
                      <a:endParaRPr lang="en-US" altLang="en-US" sz="500" dirty="0"/>
                    </a:p>
                    <a:p>
                      <a:pPr marL="566420" indent="-280670" algn="l" rtl="0" eaLnBrk="0">
                        <a:lnSpc>
                          <a:spcPct val="125000"/>
                        </a:lnSpc>
                        <a:spcBef>
                          <a:spcPts val="5"/>
                        </a:spcBef>
                      </a:pPr>
                      <a:r>
                        <a:rPr sz="12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    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在镇区中心片区及对景观要求较高的区域，中低压电力 线路沿规划区内各主次干路暗敷，在镇区周边</a:t>
                      </a:r>
                      <a:r>
                        <a:rPr sz="14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或负荷分散的中心村低压电力线路可采用架空敷</a:t>
                      </a:r>
                      <a:r>
                        <a:rPr sz="14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设。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52" name="table 75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75275" y="4910455"/>
          <a:ext cx="4799965" cy="1320800"/>
        </p:xfrm>
        <a:graphic>
          <a:graphicData uri="http://schemas.openxmlformats.org/drawingml/2006/table">
            <a:tbl>
              <a:tblPr/>
              <a:tblGrid>
                <a:gridCol w="3020695"/>
                <a:gridCol w="1779270"/>
              </a:tblGrid>
              <a:tr h="3956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25195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500" dirty="0"/>
                    </a:p>
                    <a:p>
                      <a:pPr marL="541655" indent="-279400" algn="l" rtl="0" eaLnBrk="0">
                        <a:lnSpc>
                          <a:spcPct val="125000"/>
                        </a:lnSpc>
                        <a:spcBef>
                          <a:spcPts val="5"/>
                        </a:spcBef>
                      </a:pP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    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实行“管理”前移，堵”、疏”</a:t>
                      </a:r>
                      <a:r>
                        <a:rPr sz="14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结合，全面推行生活垃圾源头减量化、资源化利用，无害化处置。生活垃</a:t>
                      </a:r>
                      <a:r>
                        <a:rPr sz="14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圾收集从混合收集向分类收集发展。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54" name="table 75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29285" y="3567430"/>
          <a:ext cx="4598670" cy="1287145"/>
        </p:xfrm>
        <a:graphic>
          <a:graphicData uri="http://schemas.openxmlformats.org/drawingml/2006/table">
            <a:tbl>
              <a:tblPr/>
              <a:tblGrid>
                <a:gridCol w="2894965"/>
                <a:gridCol w="1703705"/>
              </a:tblGrid>
              <a:tr h="38163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05510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500" dirty="0"/>
                    </a:p>
                    <a:p>
                      <a:pPr marL="565150" indent="-279400" algn="l" rtl="0" eaLnBrk="0">
                        <a:lnSpc>
                          <a:spcPct val="125000"/>
                        </a:lnSpc>
                        <a:spcBef>
                          <a:spcPts val="0"/>
                        </a:spcBef>
                      </a:pP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     </a:t>
                      </a:r>
                      <a:r>
                        <a:rPr lang="zh-CN"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阿猛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镇排水体制采用雨污分流制。已建设合流制排水系统应结合道路建设改造，逐步改造排水管网，</a:t>
                      </a:r>
                      <a:r>
                        <a:rPr sz="14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在远期实现完全的雨污分流</a:t>
                      </a:r>
                      <a:r>
                        <a:rPr sz="14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制排水系统。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56" name="table 75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29285" y="1943735"/>
          <a:ext cx="4598670" cy="1286510"/>
        </p:xfrm>
        <a:graphic>
          <a:graphicData uri="http://schemas.openxmlformats.org/drawingml/2006/table">
            <a:tbl>
              <a:tblPr/>
              <a:tblGrid>
                <a:gridCol w="2894965"/>
                <a:gridCol w="1703705"/>
              </a:tblGrid>
              <a:tr h="3721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14400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</a:pPr>
                      <a:endParaRPr lang="en-US" altLang="en-US" sz="400" dirty="0"/>
                    </a:p>
                    <a:p>
                      <a:pPr marL="567055" indent="-281305" algn="l" rtl="0" eaLnBrk="0">
                        <a:lnSpc>
                          <a:spcPct val="125000"/>
                        </a:lnSpc>
                        <a:spcBef>
                          <a:spcPts val="0"/>
                        </a:spcBef>
                      </a:pP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    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推进建造符合饮用卫生标准的净水处理厂、水净化处理设施，提高用水水质，提高管道入户率。规划阿猛镇</a:t>
                      </a:r>
                      <a:r>
                        <a:rPr lang="zh-CN"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用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水源主要为黑所水库、六合水库和阿猛集镇泉点为主。</a:t>
                      </a:r>
                      <a:endParaRPr sz="1400" kern="0" spc="0" dirty="0">
                        <a:solidFill>
                          <a:srgbClr val="40404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58" name="table 758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375275" y="1938655"/>
          <a:ext cx="4800600" cy="1507490"/>
        </p:xfrm>
        <a:graphic>
          <a:graphicData uri="http://schemas.openxmlformats.org/drawingml/2006/table">
            <a:tbl>
              <a:tblPr/>
              <a:tblGrid>
                <a:gridCol w="4800600"/>
              </a:tblGrid>
              <a:tr h="15074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1000" dirty="0"/>
                    </a:p>
                    <a:p>
                      <a:pPr marL="541655" indent="-279400" algn="l" rtl="0" eaLnBrk="0">
                        <a:lnSpc>
                          <a:spcPct val="125000"/>
                        </a:lnSpc>
                        <a:spcBef>
                          <a:spcPts val="5"/>
                        </a:spcBef>
                      </a:pPr>
                      <a:r>
                        <a:rPr sz="12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适当超前部署新型基础设施，持续推进基于5G、千兆</a:t>
                      </a:r>
                      <a:r>
                        <a:rPr sz="14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光网协同发展，建设</a:t>
                      </a:r>
                      <a:r>
                        <a:rPr sz="1400" kern="0" spc="-3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高速、泛在的信息通信基础设施</a:t>
                      </a:r>
                      <a:r>
                        <a:rPr lang="zh-CN" sz="1400" kern="0" spc="-3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400" kern="0" spc="-3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4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为经济社会发展提供坚强有力的网络承载</a:t>
                      </a:r>
                      <a:r>
                        <a:rPr sz="1400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底座。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60" name="table 760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5375275" y="3568065"/>
          <a:ext cx="4800600" cy="1285875"/>
        </p:xfrm>
        <a:graphic>
          <a:graphicData uri="http://schemas.openxmlformats.org/drawingml/2006/table">
            <a:tbl>
              <a:tblPr/>
              <a:tblGrid>
                <a:gridCol w="4800600"/>
              </a:tblGrid>
              <a:tr h="12858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33000"/>
                        </a:lnSpc>
                      </a:pPr>
                      <a:endParaRPr lang="en-US" altLang="en-US" sz="1000" dirty="0"/>
                    </a:p>
                    <a:p>
                      <a:pPr marL="541655" indent="-279400" algn="l" rtl="0" eaLnBrk="0">
                        <a:lnSpc>
                          <a:spcPct val="125000"/>
                        </a:lnSpc>
                        <a:spcBef>
                          <a:spcPts val="0"/>
                        </a:spcBef>
                      </a:pPr>
                      <a:r>
                        <a:rPr sz="12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  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近期采用LNG 作</a:t>
                      </a:r>
                      <a:r>
                        <a:rPr sz="14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为过渡气源。液化石油气是辅助气                </a:t>
                      </a:r>
                      <a:r>
                        <a:rPr sz="14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源，对天然气管道无法到达或不符合安装天然气的</a:t>
                      </a:r>
                      <a:r>
                        <a:rPr sz="14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用</a:t>
                      </a:r>
                      <a:r>
                        <a:rPr sz="1400" kern="0" spc="-3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户，使用液化石油气。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66" name="textbox 766"/>
          <p:cNvSpPr/>
          <p:nvPr/>
        </p:nvSpPr>
        <p:spPr>
          <a:xfrm>
            <a:off x="663575" y="1294765"/>
            <a:ext cx="3425190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.2</a:t>
            </a:r>
            <a:r>
              <a:rPr sz="27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市政基础设施</a:t>
            </a:r>
            <a:endParaRPr lang="en-US" altLang="en-US" sz="3200" dirty="0"/>
          </a:p>
        </p:txBody>
      </p:sp>
      <p:sp>
        <p:nvSpPr>
          <p:cNvPr id="768" name="textbox 768"/>
          <p:cNvSpPr/>
          <p:nvPr/>
        </p:nvSpPr>
        <p:spPr>
          <a:xfrm>
            <a:off x="651421" y="557657"/>
            <a:ext cx="4173220" cy="3549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5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强化支撑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完善重大基础设施支撑</a:t>
            </a:r>
            <a:endParaRPr lang="en-US" altLang="en-US" sz="2100" dirty="0"/>
          </a:p>
        </p:txBody>
      </p:sp>
      <p:sp>
        <p:nvSpPr>
          <p:cNvPr id="770" name="path"/>
          <p:cNvSpPr/>
          <p:nvPr/>
        </p:nvSpPr>
        <p:spPr>
          <a:xfrm>
            <a:off x="1887334" y="570357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72" name="rect"/>
          <p:cNvSpPr/>
          <p:nvPr/>
        </p:nvSpPr>
        <p:spPr>
          <a:xfrm>
            <a:off x="5728715" y="986981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74" name="rect"/>
          <p:cNvSpPr/>
          <p:nvPr/>
        </p:nvSpPr>
        <p:spPr>
          <a:xfrm>
            <a:off x="0" y="984124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76" name="textbox 776"/>
          <p:cNvSpPr/>
          <p:nvPr/>
        </p:nvSpPr>
        <p:spPr>
          <a:xfrm>
            <a:off x="633984" y="1943481"/>
            <a:ext cx="1428114" cy="30797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6000"/>
              </a:lnSpc>
            </a:pPr>
            <a:endParaRPr lang="en-US" altLang="en-US" sz="200" dirty="0"/>
          </a:p>
          <a:p>
            <a:pPr marL="254635" algn="l" rtl="0" eaLnBrk="0">
              <a:lnSpc>
                <a:spcPct val="98000"/>
              </a:lnSpc>
              <a:spcBef>
                <a:spcPts val="0"/>
              </a:spcBef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给水设施</a:t>
            </a:r>
            <a:endParaRPr lang="en-US" altLang="en-US" sz="1800" dirty="0"/>
          </a:p>
        </p:txBody>
      </p:sp>
      <p:sp>
        <p:nvSpPr>
          <p:cNvPr id="778" name="textbox 778"/>
          <p:cNvSpPr/>
          <p:nvPr/>
        </p:nvSpPr>
        <p:spPr>
          <a:xfrm>
            <a:off x="5376671" y="1943481"/>
            <a:ext cx="1428114" cy="30797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6000"/>
              </a:lnSpc>
            </a:pPr>
            <a:endParaRPr lang="en-US" altLang="en-US" sz="200" dirty="0"/>
          </a:p>
          <a:p>
            <a:pPr marL="266700" algn="l" rtl="0" eaLnBrk="0">
              <a:lnSpc>
                <a:spcPct val="98000"/>
              </a:lnSpc>
              <a:spcBef>
                <a:spcPts val="0"/>
              </a:spcBef>
            </a:pPr>
            <a:r>
              <a:rPr sz="18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电信设施</a:t>
            </a:r>
            <a:endParaRPr lang="en-US" altLang="en-US" sz="1800" dirty="0"/>
          </a:p>
        </p:txBody>
      </p:sp>
      <p:sp>
        <p:nvSpPr>
          <p:cNvPr id="780" name="textbox 780"/>
          <p:cNvSpPr/>
          <p:nvPr/>
        </p:nvSpPr>
        <p:spPr>
          <a:xfrm>
            <a:off x="633984" y="4910327"/>
            <a:ext cx="1428114" cy="306704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9000"/>
              </a:lnSpc>
            </a:pPr>
            <a:endParaRPr lang="en-US" altLang="en-US" sz="200" dirty="0"/>
          </a:p>
          <a:p>
            <a:pPr marL="265430" algn="l" rtl="0" eaLnBrk="0">
              <a:lnSpc>
                <a:spcPct val="97000"/>
              </a:lnSpc>
              <a:spcBef>
                <a:spcPts val="0"/>
              </a:spcBef>
            </a:pPr>
            <a:r>
              <a:rPr sz="18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电力设施</a:t>
            </a:r>
            <a:endParaRPr lang="en-US" altLang="en-US" sz="1800" dirty="0"/>
          </a:p>
        </p:txBody>
      </p:sp>
      <p:sp>
        <p:nvSpPr>
          <p:cNvPr id="782" name="textbox 782"/>
          <p:cNvSpPr/>
          <p:nvPr/>
        </p:nvSpPr>
        <p:spPr>
          <a:xfrm>
            <a:off x="5376671" y="4910327"/>
            <a:ext cx="1428114" cy="306704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4000"/>
              </a:lnSpc>
            </a:pPr>
            <a:endParaRPr lang="en-US" altLang="en-US" sz="200" dirty="0"/>
          </a:p>
          <a:p>
            <a:pPr marL="255905" algn="l" rtl="0" eaLnBrk="0">
              <a:lnSpc>
                <a:spcPct val="98000"/>
              </a:lnSpc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环卫设施</a:t>
            </a:r>
            <a:endParaRPr lang="en-US" altLang="en-US" sz="1800" dirty="0"/>
          </a:p>
        </p:txBody>
      </p:sp>
      <p:sp>
        <p:nvSpPr>
          <p:cNvPr id="784" name="textbox 784"/>
          <p:cNvSpPr/>
          <p:nvPr/>
        </p:nvSpPr>
        <p:spPr>
          <a:xfrm>
            <a:off x="633984" y="3567684"/>
            <a:ext cx="1428114" cy="306704"/>
          </a:xfrm>
          <a:prstGeom prst="rect">
            <a:avLst/>
          </a:prstGeom>
          <a:solidFill>
            <a:srgbClr val="279B73">
              <a:alpha val="93725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2000"/>
              </a:lnSpc>
            </a:pPr>
            <a:endParaRPr lang="en-US" altLang="en-US" sz="200" dirty="0"/>
          </a:p>
          <a:p>
            <a:pPr marL="254635" algn="l" rtl="0" eaLnBrk="0">
              <a:lnSpc>
                <a:spcPct val="98000"/>
              </a:lnSpc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排水设施</a:t>
            </a:r>
            <a:endParaRPr lang="en-US" altLang="en-US" sz="1800" dirty="0"/>
          </a:p>
        </p:txBody>
      </p:sp>
      <p:sp>
        <p:nvSpPr>
          <p:cNvPr id="786" name="textbox 786"/>
          <p:cNvSpPr/>
          <p:nvPr/>
        </p:nvSpPr>
        <p:spPr>
          <a:xfrm>
            <a:off x="5376671" y="3567684"/>
            <a:ext cx="1428114" cy="306704"/>
          </a:xfrm>
          <a:prstGeom prst="rect">
            <a:avLst/>
          </a:prstGeom>
          <a:solidFill>
            <a:srgbClr val="279B73">
              <a:alpha val="98823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2000"/>
              </a:lnSpc>
            </a:pPr>
            <a:endParaRPr lang="en-US" altLang="en-US" sz="200" dirty="0"/>
          </a:p>
          <a:p>
            <a:pPr marL="255905" algn="l" rtl="0" eaLnBrk="0">
              <a:lnSpc>
                <a:spcPct val="98000"/>
              </a:lnSpc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燃气设施</a:t>
            </a:r>
            <a:endParaRPr lang="en-US" altLang="en-US" sz="1800" dirty="0"/>
          </a:p>
        </p:txBody>
      </p:sp>
      <p:grpSp>
        <p:nvGrpSpPr>
          <p:cNvPr id="112" name="group 112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788" name="picture 78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pic>
          <p:nvPicPr>
            <p:cNvPr id="790" name="picture 7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792" name="textbox 792"/>
            <p:cNvSpPr/>
            <p:nvPr/>
          </p:nvSpPr>
          <p:spPr>
            <a:xfrm>
              <a:off x="218861" y="63512"/>
              <a:ext cx="318134" cy="34162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2485"/>
                </a:lnSpc>
              </a:pPr>
              <a:r>
                <a:rPr lang="en-US"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19</a:t>
              </a:r>
              <a:endParaRPr lang="en-US"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2" name="图片 1" descr="C:/Users/Administrator/Desktop/阿猛镇域/11-基础设施规划图.jpg11-基础设施规划图"/>
          <p:cNvPicPr>
            <a:picLocks noChangeAspect="1"/>
          </p:cNvPicPr>
          <p:nvPr/>
        </p:nvPicPr>
        <p:blipFill>
          <a:blip r:embed="rId7">
            <a:alphaModFix amt="80000"/>
          </a:blip>
          <a:srcRect l="4037" t="7343" r="2553" b="16701"/>
          <a:stretch>
            <a:fillRect/>
          </a:stretch>
        </p:blipFill>
        <p:spPr>
          <a:xfrm>
            <a:off x="2445385" y="6315075"/>
            <a:ext cx="7521575" cy="8653780"/>
          </a:xfrm>
          <a:prstGeom prst="rect">
            <a:avLst/>
          </a:prstGeom>
        </p:spPr>
      </p:pic>
      <p:pic>
        <p:nvPicPr>
          <p:cNvPr id="4" name="图片 3" descr="C:/Users/Administrator/Desktop/阿猛图5/10-基础设施规划图.jpg10-基础设施规划图"/>
          <p:cNvPicPr>
            <a:picLocks noChangeAspect="1"/>
          </p:cNvPicPr>
          <p:nvPr/>
        </p:nvPicPr>
        <p:blipFill>
          <a:blip r:embed="rId8">
            <a:alphaModFix amt="80000"/>
          </a:blip>
          <a:srcRect l="4006" t="84302" r="66192" b="4490"/>
          <a:stretch>
            <a:fillRect/>
          </a:stretch>
        </p:blipFill>
        <p:spPr>
          <a:xfrm>
            <a:off x="92075" y="12461240"/>
            <a:ext cx="2322195" cy="1235710"/>
          </a:xfrm>
          <a:prstGeom prst="rect">
            <a:avLst/>
          </a:prstGeom>
        </p:spPr>
      </p:pic>
      <p:pic>
        <p:nvPicPr>
          <p:cNvPr id="3" name="图片 2" descr="C:/Users/Administrator/Desktop/阿猛图5/10-基础设施规划图.jpg10-基础设施规划图"/>
          <p:cNvPicPr>
            <a:picLocks noChangeAspect="1"/>
          </p:cNvPicPr>
          <p:nvPr/>
        </p:nvPicPr>
        <p:blipFill>
          <a:blip r:embed="rId9">
            <a:alphaModFix amt="80000"/>
          </a:blip>
          <a:srcRect l="33970" t="84937" r="41880" b="5519"/>
          <a:stretch>
            <a:fillRect/>
          </a:stretch>
        </p:blipFill>
        <p:spPr>
          <a:xfrm>
            <a:off x="-10160" y="13640435"/>
            <a:ext cx="2242185" cy="12541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QQ截图20240423104551"/>
          <p:cNvPicPr>
            <a:picLocks noChangeAspect="1"/>
          </p:cNvPicPr>
          <p:nvPr/>
        </p:nvPicPr>
        <p:blipFill>
          <a:blip r:embed="rId1">
            <a:alphaModFix amt="80000"/>
          </a:blip>
          <a:stretch>
            <a:fillRect/>
          </a:stretch>
        </p:blipFill>
        <p:spPr>
          <a:xfrm>
            <a:off x="635" y="8928735"/>
            <a:ext cx="10704830" cy="6190615"/>
          </a:xfrm>
          <a:prstGeom prst="rect">
            <a:avLst/>
          </a:prstGeom>
        </p:spPr>
      </p:pic>
      <p:grpSp>
        <p:nvGrpSpPr>
          <p:cNvPr id="114" name="group 114"/>
          <p:cNvGrpSpPr/>
          <p:nvPr/>
        </p:nvGrpSpPr>
        <p:grpSpPr>
          <a:xfrm rot="21600000">
            <a:off x="737616" y="2460498"/>
            <a:ext cx="9420019" cy="1452371"/>
            <a:chOff x="0" y="0"/>
            <a:chExt cx="9420019" cy="1452371"/>
          </a:xfrm>
        </p:grpSpPr>
        <p:sp>
          <p:nvSpPr>
            <p:cNvPr id="810" name="rect"/>
            <p:cNvSpPr/>
            <p:nvPr/>
          </p:nvSpPr>
          <p:spPr>
            <a:xfrm>
              <a:off x="0" y="0"/>
              <a:ext cx="9334500" cy="1452371"/>
            </a:xfrm>
            <a:prstGeom prst="rect">
              <a:avLst/>
            </a:prstGeom>
            <a:solidFill>
              <a:srgbClr val="73A993">
                <a:alpha val="1490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12" name="textbox 812"/>
            <p:cNvSpPr/>
            <p:nvPr/>
          </p:nvSpPr>
          <p:spPr>
            <a:xfrm>
              <a:off x="2540178" y="187635"/>
              <a:ext cx="6892925" cy="116713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7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88000"/>
                </a:lnSpc>
              </a:pP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抗震设防基本烈度</a:t>
              </a:r>
              <a:r>
                <a:rPr lang="en-US"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6</a:t>
              </a: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度，设计基本地震加速度值为0.20g。</a:t>
              </a:r>
              <a:endParaRPr lang="en-US" altLang="en-US" sz="1800" dirty="0"/>
            </a:p>
            <a:p>
              <a:pPr marL="12700" algn="l" rtl="0" eaLnBrk="0">
                <a:lnSpc>
                  <a:spcPct val="97000"/>
                </a:lnSpc>
                <a:spcBef>
                  <a:spcPts val="1575"/>
                </a:spcBef>
              </a:pPr>
              <a:r>
                <a:rPr sz="1800" kern="0" spc="-3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sz="1800" kern="0" spc="-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街道办事处设立指挥中心，指挥人</a:t>
              </a:r>
              <a:r>
                <a:rPr sz="1800" kern="0" spc="-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员疏散、物</a:t>
              </a:r>
              <a:r>
                <a:rPr lang="zh-CN" sz="1800" kern="0" spc="-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资</a:t>
              </a:r>
              <a:r>
                <a:rPr sz="1800" kern="0" spc="-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转移和救灾组织。</a:t>
              </a:r>
              <a:endParaRPr lang="en-US" altLang="en-US" sz="18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100" dirty="0"/>
            </a:p>
            <a:p>
              <a:pPr algn="l" rtl="0" eaLnBrk="0">
                <a:lnSpc>
                  <a:spcPct val="9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7000"/>
                </a:lnSpc>
              </a:pPr>
              <a:r>
                <a:rPr sz="1800" kern="0" spc="-4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sz="1800" kern="0" spc="-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将广场、学校操场、河滨及附近绿地作为避震疏散场地。</a:t>
              </a:r>
              <a:endParaRPr lang="en-US" altLang="en-US" sz="1800" dirty="0"/>
            </a:p>
          </p:txBody>
        </p:sp>
        <p:sp>
          <p:nvSpPr>
            <p:cNvPr id="814" name="rect"/>
            <p:cNvSpPr/>
            <p:nvPr/>
          </p:nvSpPr>
          <p:spPr>
            <a:xfrm>
              <a:off x="161544" y="228600"/>
              <a:ext cx="2212847" cy="1031747"/>
            </a:xfrm>
            <a:prstGeom prst="rect">
              <a:avLst/>
            </a:prstGeom>
            <a:solidFill>
              <a:srgbClr val="279B73">
                <a:alpha val="4941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816" name="rect"/>
          <p:cNvSpPr/>
          <p:nvPr/>
        </p:nvSpPr>
        <p:spPr>
          <a:xfrm>
            <a:off x="778763" y="4380737"/>
            <a:ext cx="9355835" cy="1452372"/>
          </a:xfrm>
          <a:prstGeom prst="rect">
            <a:avLst/>
          </a:prstGeom>
          <a:solidFill>
            <a:srgbClr val="73A993">
              <a:alpha val="14901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16" name="group 116"/>
          <p:cNvGrpSpPr/>
          <p:nvPr/>
        </p:nvGrpSpPr>
        <p:grpSpPr>
          <a:xfrm rot="21600000">
            <a:off x="737616" y="6308598"/>
            <a:ext cx="9334500" cy="1452371"/>
            <a:chOff x="0" y="0"/>
            <a:chExt cx="9334500" cy="1452371"/>
          </a:xfrm>
        </p:grpSpPr>
        <p:sp>
          <p:nvSpPr>
            <p:cNvPr id="818" name="rect"/>
            <p:cNvSpPr/>
            <p:nvPr/>
          </p:nvSpPr>
          <p:spPr>
            <a:xfrm>
              <a:off x="0" y="0"/>
              <a:ext cx="9334500" cy="1452371"/>
            </a:xfrm>
            <a:prstGeom prst="rect">
              <a:avLst/>
            </a:prstGeom>
            <a:solidFill>
              <a:srgbClr val="73A993">
                <a:alpha val="1490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20" name="textbox 820"/>
            <p:cNvSpPr/>
            <p:nvPr/>
          </p:nvSpPr>
          <p:spPr>
            <a:xfrm>
              <a:off x="2697530" y="179627"/>
              <a:ext cx="6478904" cy="115696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6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7000"/>
                </a:lnSpc>
              </a:pP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lang="zh-CN"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镇区</a:t>
              </a: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建设二级专职消防队，各行政村设置微型消防站。</a:t>
              </a:r>
              <a:endParaRPr lang="en-US" altLang="en-US" sz="18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200" dirty="0"/>
            </a:p>
            <a:p>
              <a:pPr algn="l" rtl="0" eaLnBrk="0">
                <a:lnSpc>
                  <a:spcPct val="11000"/>
                </a:lnSpc>
              </a:pPr>
              <a:endParaRPr lang="en-US" altLang="en-US" sz="100" dirty="0"/>
            </a:p>
            <a:p>
              <a:pPr marL="288290" indent="-275590" algn="l" rtl="0" eaLnBrk="0">
                <a:lnSpc>
                  <a:spcPct val="124000"/>
                </a:lnSpc>
              </a:pP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给水管网尽量实现环网供水，保证足够水量、水压，主要道路</a:t>
              </a:r>
              <a:r>
                <a:rPr sz="18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8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严格按照120 米以内间距布</a:t>
              </a:r>
              <a:r>
                <a:rPr sz="18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置消火栓。</a:t>
              </a:r>
              <a:endParaRPr lang="en-US" altLang="en-US" sz="1800" dirty="0"/>
            </a:p>
          </p:txBody>
        </p:sp>
        <p:sp>
          <p:nvSpPr>
            <p:cNvPr id="822" name="rect"/>
            <p:cNvSpPr/>
            <p:nvPr/>
          </p:nvSpPr>
          <p:spPr>
            <a:xfrm>
              <a:off x="161544" y="207264"/>
              <a:ext cx="2212847" cy="1031747"/>
            </a:xfrm>
            <a:prstGeom prst="rect">
              <a:avLst/>
            </a:prstGeom>
            <a:solidFill>
              <a:srgbClr val="279B73">
                <a:alpha val="48627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824" name="textbox 824"/>
          <p:cNvSpPr/>
          <p:nvPr/>
        </p:nvSpPr>
        <p:spPr>
          <a:xfrm>
            <a:off x="3319780" y="4477385"/>
            <a:ext cx="6814820" cy="11664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sz="1800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800" kern="0" spc="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8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防洪标准为</a:t>
            </a:r>
            <a:r>
              <a:rPr lang="en-US" sz="18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8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0年一遇。</a:t>
            </a:r>
            <a:endParaRPr sz="1800" kern="0" spc="-7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50000"/>
              </a:lnSpc>
            </a:pPr>
            <a:r>
              <a:rPr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</a:t>
            </a:r>
            <a:r>
              <a:rPr lang="en-US" kern="0" spc="-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   </a:t>
            </a:r>
            <a:r>
              <a:rPr sz="18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规划山洪防治标准为</a:t>
            </a:r>
            <a:r>
              <a:rPr lang="en-US" sz="18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10-</a:t>
            </a:r>
            <a:r>
              <a:rPr sz="18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sz="18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年一遇。</a:t>
            </a:r>
            <a:endParaRPr lang="en-US" altLang="en-US" sz="1800" dirty="0"/>
          </a:p>
          <a:p>
            <a:pPr algn="l" rtl="0" eaLnBrk="0">
              <a:lnSpc>
                <a:spcPct val="150000"/>
              </a:lnSpc>
            </a:pPr>
            <a:r>
              <a:rPr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•</a:t>
            </a:r>
            <a:r>
              <a:rPr sz="1800" kern="0" spc="-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en-US" sz="1800" kern="0" spc="-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8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河流及水库防洪标准：中小河流防洪标准采取 10</a:t>
            </a:r>
            <a:r>
              <a:rPr lang="en-US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sz="18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 年一遇。</a:t>
            </a:r>
            <a:endParaRPr sz="1800" kern="0" spc="-5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26" name="textbox 826"/>
          <p:cNvSpPr/>
          <p:nvPr/>
        </p:nvSpPr>
        <p:spPr>
          <a:xfrm>
            <a:off x="3598545" y="8669655"/>
            <a:ext cx="6496050" cy="6807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r>
              <a:rPr sz="18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完善指挥、通信和警报系统，建立完善的人防工程防护系统。</a:t>
            </a:r>
            <a:endParaRPr lang="en-US" altLang="en-US" sz="1800" dirty="0"/>
          </a:p>
          <a:p>
            <a:pPr marL="12700" algn="l" rtl="0" eaLnBrk="0">
              <a:lnSpc>
                <a:spcPts val="3240"/>
              </a:lnSpc>
            </a:pPr>
            <a:r>
              <a:rPr sz="18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战时留城人口按30%—40%控制，人均人防工程面积1.50平方米。</a:t>
            </a:r>
            <a:endParaRPr sz="1800" kern="0" spc="-5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28" name="textbox 828"/>
          <p:cNvSpPr/>
          <p:nvPr/>
        </p:nvSpPr>
        <p:spPr>
          <a:xfrm>
            <a:off x="940308" y="4571237"/>
            <a:ext cx="2214879" cy="1031875"/>
          </a:xfrm>
          <a:prstGeom prst="rect">
            <a:avLst/>
          </a:prstGeom>
          <a:solidFill>
            <a:srgbClr val="279B73">
              <a:alpha val="43529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</a:pPr>
            <a:endParaRPr lang="en-US" altLang="en-US" sz="1000" dirty="0"/>
          </a:p>
          <a:p>
            <a:pPr algn="l" rtl="0" eaLnBrk="0">
              <a:lnSpc>
                <a:spcPct val="124000"/>
              </a:lnSpc>
            </a:pPr>
            <a:endParaRPr lang="en-US" altLang="en-US" sz="10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513080" algn="l" rtl="0" eaLnBrk="0">
              <a:lnSpc>
                <a:spcPct val="97000"/>
              </a:lnSpc>
            </a:pPr>
            <a:r>
              <a:rPr sz="24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防洪排涝</a:t>
            </a:r>
            <a:endParaRPr lang="en-US" altLang="en-US" sz="2400" dirty="0"/>
          </a:p>
        </p:txBody>
      </p:sp>
      <p:sp>
        <p:nvSpPr>
          <p:cNvPr id="830" name="rect"/>
          <p:cNvSpPr/>
          <p:nvPr/>
        </p:nvSpPr>
        <p:spPr>
          <a:xfrm>
            <a:off x="944880" y="8443722"/>
            <a:ext cx="2214371" cy="1031748"/>
          </a:xfrm>
          <a:prstGeom prst="rect">
            <a:avLst/>
          </a:prstGeom>
          <a:solidFill>
            <a:srgbClr val="279B73">
              <a:alpha val="49803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32" name="textbox 832"/>
          <p:cNvSpPr/>
          <p:nvPr/>
        </p:nvSpPr>
        <p:spPr>
          <a:xfrm>
            <a:off x="663575" y="1508125"/>
            <a:ext cx="4966335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.3 </a:t>
            </a:r>
            <a:r>
              <a:rPr sz="27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综合防灾与安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全韧性</a:t>
            </a:r>
            <a:endParaRPr lang="en-US" altLang="en-US" sz="3200" dirty="0"/>
          </a:p>
        </p:txBody>
      </p:sp>
      <p:sp>
        <p:nvSpPr>
          <p:cNvPr id="834" name="textbox 834"/>
          <p:cNvSpPr/>
          <p:nvPr/>
        </p:nvSpPr>
        <p:spPr>
          <a:xfrm>
            <a:off x="651421" y="570992"/>
            <a:ext cx="4173220" cy="3549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5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强化支撑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完善重大基础设施支撑</a:t>
            </a:r>
            <a:endParaRPr lang="en-US" altLang="en-US" sz="2100" dirty="0"/>
          </a:p>
        </p:txBody>
      </p:sp>
      <p:sp>
        <p:nvSpPr>
          <p:cNvPr id="836" name="path"/>
          <p:cNvSpPr/>
          <p:nvPr/>
        </p:nvSpPr>
        <p:spPr>
          <a:xfrm>
            <a:off x="1887334" y="58369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38" name="rect"/>
          <p:cNvSpPr/>
          <p:nvPr/>
        </p:nvSpPr>
        <p:spPr>
          <a:xfrm>
            <a:off x="5728715" y="100031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40" name="rect"/>
          <p:cNvSpPr/>
          <p:nvPr/>
        </p:nvSpPr>
        <p:spPr>
          <a:xfrm>
            <a:off x="0" y="99745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42" name="textbox 842"/>
          <p:cNvSpPr/>
          <p:nvPr/>
        </p:nvSpPr>
        <p:spPr>
          <a:xfrm>
            <a:off x="1388190" y="3054127"/>
            <a:ext cx="1240789" cy="3797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抗震防灾</a:t>
            </a:r>
            <a:endParaRPr lang="en-US" altLang="en-US" sz="2400" dirty="0"/>
          </a:p>
        </p:txBody>
      </p:sp>
      <p:sp>
        <p:nvSpPr>
          <p:cNvPr id="844" name="textbox 844"/>
          <p:cNvSpPr/>
          <p:nvPr/>
        </p:nvSpPr>
        <p:spPr>
          <a:xfrm>
            <a:off x="1434795" y="8810523"/>
            <a:ext cx="1240789" cy="3816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人防建设</a:t>
            </a:r>
            <a:endParaRPr lang="en-US" altLang="en-US" sz="2400" dirty="0"/>
          </a:p>
        </p:txBody>
      </p:sp>
      <p:sp>
        <p:nvSpPr>
          <p:cNvPr id="846" name="textbox 846"/>
          <p:cNvSpPr/>
          <p:nvPr/>
        </p:nvSpPr>
        <p:spPr>
          <a:xfrm>
            <a:off x="1390319" y="6882663"/>
            <a:ext cx="1238250" cy="3816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智慧消防</a:t>
            </a:r>
            <a:endParaRPr lang="en-US" altLang="en-US" sz="2400" dirty="0"/>
          </a:p>
        </p:txBody>
      </p:sp>
      <p:sp>
        <p:nvSpPr>
          <p:cNvPr id="848" name="textbox 848"/>
          <p:cNvSpPr/>
          <p:nvPr/>
        </p:nvSpPr>
        <p:spPr>
          <a:xfrm>
            <a:off x="10175154" y="14430260"/>
            <a:ext cx="318134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lang="en-US"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endParaRPr lang="en-US" sz="2000" kern="0" spc="3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850" name="textbox 850"/>
          <p:cNvSpPr/>
          <p:nvPr/>
        </p:nvSpPr>
        <p:spPr>
          <a:xfrm>
            <a:off x="3323006" y="8688908"/>
            <a:ext cx="93344" cy="6515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algn="r" rtl="0" eaLnBrk="0">
              <a:lnSpc>
                <a:spcPct val="78000"/>
              </a:lnSpc>
            </a:pP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endParaRPr lang="en-US" altLang="en-US" sz="1800" dirty="0"/>
          </a:p>
          <a:p>
            <a:pPr algn="r" rtl="0" eaLnBrk="0">
              <a:lnSpc>
                <a:spcPts val="3240"/>
              </a:lnSpc>
            </a:pP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endParaRPr lang="en-US" altLang="en-US" sz="1800" dirty="0"/>
          </a:p>
        </p:txBody>
      </p:sp>
      <p:grpSp>
        <p:nvGrpSpPr>
          <p:cNvPr id="112" name="group 112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788" name="picture 78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pic>
          <p:nvPicPr>
            <p:cNvPr id="790" name="picture 79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792" name="textbox 792"/>
            <p:cNvSpPr/>
            <p:nvPr/>
          </p:nvSpPr>
          <p:spPr>
            <a:xfrm>
              <a:off x="218861" y="63512"/>
              <a:ext cx="318134" cy="341629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2485"/>
                </a:lnSpc>
              </a:pPr>
              <a:r>
                <a:rPr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lang="en-US"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0</a:t>
              </a:r>
              <a:endParaRPr lang="en-US"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3" name="rect"/>
          <p:cNvSpPr/>
          <p:nvPr/>
        </p:nvSpPr>
        <p:spPr>
          <a:xfrm>
            <a:off x="737870" y="8236585"/>
            <a:ext cx="9334500" cy="1452245"/>
          </a:xfrm>
          <a:prstGeom prst="rect">
            <a:avLst/>
          </a:prstGeom>
          <a:solidFill>
            <a:srgbClr val="73A993">
              <a:alpha val="14901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854" name="textbox 854"/>
          <p:cNvSpPr/>
          <p:nvPr/>
        </p:nvSpPr>
        <p:spPr>
          <a:xfrm>
            <a:off x="703884" y="9260586"/>
            <a:ext cx="6992619" cy="1788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7200" kern="0" spc="870" dirty="0">
                <a:ln w="261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整治修复</a:t>
            </a:r>
            <a:endParaRPr lang="en-US" altLang="en-US" sz="7200" dirty="0"/>
          </a:p>
          <a:p>
            <a:pPr algn="l" rtl="0" eaLnBrk="0">
              <a:lnSpc>
                <a:spcPct val="107000"/>
              </a:lnSpc>
            </a:pPr>
            <a:endParaRPr lang="en-US" altLang="en-US" sz="12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49530" algn="l" rtl="0" eaLnBrk="0">
              <a:lnSpc>
                <a:spcPct val="94000"/>
              </a:lnSpc>
            </a:pPr>
            <a:r>
              <a:rPr sz="3900" kern="0" spc="2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推进国土综合整治和生态修复</a:t>
            </a:r>
            <a:endParaRPr lang="en-US" altLang="en-US" sz="3900" dirty="0"/>
          </a:p>
        </p:txBody>
      </p:sp>
      <p:sp>
        <p:nvSpPr>
          <p:cNvPr id="856" name="textbox 856"/>
          <p:cNvSpPr/>
          <p:nvPr/>
        </p:nvSpPr>
        <p:spPr>
          <a:xfrm>
            <a:off x="1178256" y="12135993"/>
            <a:ext cx="4011929" cy="9112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lang="en-US"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.1推进国土全要素</a:t>
            </a:r>
            <a:r>
              <a:rPr sz="2500" i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综合整治</a:t>
            </a:r>
            <a:endParaRPr lang="en-US" altLang="en-US" sz="2500" dirty="0"/>
          </a:p>
          <a:p>
            <a:pPr algn="l" rtl="0" eaLnBrk="0">
              <a:lnSpc>
                <a:spcPct val="105000"/>
              </a:lnSpc>
            </a:pPr>
            <a:endParaRPr lang="en-US" altLang="en-US" sz="13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lang="en-US" sz="2500" i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sz="2500" i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.2强化国土空间</a:t>
            </a:r>
            <a:r>
              <a:rPr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生态修复</a:t>
            </a:r>
            <a:endParaRPr lang="en-US" altLang="en-US" sz="2500" dirty="0"/>
          </a:p>
        </p:txBody>
      </p:sp>
      <p:grpSp>
        <p:nvGrpSpPr>
          <p:cNvPr id="118" name="group 118"/>
          <p:cNvGrpSpPr/>
          <p:nvPr/>
        </p:nvGrpSpPr>
        <p:grpSpPr>
          <a:xfrm rot="21600000">
            <a:off x="713231" y="11283695"/>
            <a:ext cx="7060692" cy="259079"/>
            <a:chOff x="0" y="0"/>
            <a:chExt cx="7060692" cy="259079"/>
          </a:xfrm>
        </p:grpSpPr>
        <p:sp>
          <p:nvSpPr>
            <p:cNvPr id="858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60" name="path"/>
            <p:cNvSpPr/>
            <p:nvPr/>
          </p:nvSpPr>
          <p:spPr>
            <a:xfrm>
              <a:off x="0" y="0"/>
              <a:ext cx="6387084" cy="176784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QQ截图20240423104511"/>
          <p:cNvPicPr>
            <a:picLocks noChangeAspect="1"/>
          </p:cNvPicPr>
          <p:nvPr/>
        </p:nvPicPr>
        <p:blipFill>
          <a:blip r:embed="rId1">
            <a:alphaModFix amt="40000"/>
          </a:blip>
          <a:stretch>
            <a:fillRect/>
          </a:stretch>
        </p:blipFill>
        <p:spPr>
          <a:xfrm>
            <a:off x="0" y="7811135"/>
            <a:ext cx="10692130" cy="7298690"/>
          </a:xfrm>
          <a:prstGeom prst="rect">
            <a:avLst/>
          </a:prstGeom>
        </p:spPr>
      </p:pic>
      <p:grpSp>
        <p:nvGrpSpPr>
          <p:cNvPr id="122" name="group 122"/>
          <p:cNvGrpSpPr/>
          <p:nvPr/>
        </p:nvGrpSpPr>
        <p:grpSpPr>
          <a:xfrm rot="21600000">
            <a:off x="4035425" y="2901950"/>
            <a:ext cx="2370455" cy="5295265"/>
            <a:chOff x="0" y="0"/>
            <a:chExt cx="2267711" cy="3745991"/>
          </a:xfrm>
        </p:grpSpPr>
        <p:sp>
          <p:nvSpPr>
            <p:cNvPr id="870" name="rect"/>
            <p:cNvSpPr/>
            <p:nvPr/>
          </p:nvSpPr>
          <p:spPr>
            <a:xfrm>
              <a:off x="0" y="0"/>
              <a:ext cx="2267711" cy="3745991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72" name="rect"/>
            <p:cNvSpPr/>
            <p:nvPr/>
          </p:nvSpPr>
          <p:spPr>
            <a:xfrm>
              <a:off x="0" y="0"/>
              <a:ext cx="2267711" cy="449580"/>
            </a:xfrm>
            <a:prstGeom prst="rect">
              <a:avLst/>
            </a:pr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74" name="textbox 874"/>
            <p:cNvSpPr/>
            <p:nvPr/>
          </p:nvSpPr>
          <p:spPr>
            <a:xfrm>
              <a:off x="74111" y="121924"/>
              <a:ext cx="2109745" cy="308620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dist" rtl="0" eaLnBrk="0">
                <a:lnSpc>
                  <a:spcPct val="91000"/>
                </a:lnSpc>
              </a:pPr>
              <a:endParaRPr lang="en-US" altLang="en-US" sz="100" dirty="0"/>
            </a:p>
            <a:p>
              <a:pPr marL="12700" algn="dist" rtl="0" eaLnBrk="0">
                <a:lnSpc>
                  <a:spcPct val="97000"/>
                </a:lnSpc>
              </a:pPr>
              <a:r>
                <a:rPr sz="1800" b="1" kern="0" spc="-14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闲置低效建设用地整治</a:t>
              </a:r>
              <a:endParaRPr lang="en-US" altLang="en-US" sz="1800" dirty="0"/>
            </a:p>
            <a:p>
              <a:pPr algn="l" rtl="0" eaLnBrk="0">
                <a:lnSpc>
                  <a:spcPct val="192000"/>
                </a:lnSpc>
              </a:pPr>
              <a:endParaRPr lang="en-US" altLang="en-US" sz="1000" dirty="0"/>
            </a:p>
            <a:p>
              <a:pPr marL="32385" algn="l" rtl="0" eaLnBrk="0">
                <a:lnSpc>
                  <a:spcPct val="119000"/>
                </a:lnSpc>
                <a:spcBef>
                  <a:spcPts val="430"/>
                </a:spcBef>
              </a:pPr>
              <a:r>
                <a:rPr sz="1600" kern="0" spc="-1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600" kern="0" spc="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600" kern="0" spc="-4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统筹推进农村建设用地整治，有效盘活存量建设用地和农村闲置资产资源，支持农村新产业新业态发展用地，大力推进城乡建设用地增减挂钩试点项目</a:t>
              </a:r>
              <a:r>
                <a:rPr sz="14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sz="1400" kern="0" spc="-6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32385" algn="l" rtl="0" eaLnBrk="0">
                <a:lnSpc>
                  <a:spcPct val="109000"/>
                </a:lnSpc>
                <a:spcBef>
                  <a:spcPts val="430"/>
                </a:spcBef>
              </a:pPr>
              <a:endParaRPr lang="en-US" altLang="en-US" sz="1400" dirty="0"/>
            </a:p>
            <a:p>
              <a:pPr marL="32385" algn="l" rtl="0" eaLnBrk="0">
                <a:lnSpc>
                  <a:spcPct val="109000"/>
                </a:lnSpc>
                <a:spcBef>
                  <a:spcPts val="430"/>
                </a:spcBef>
              </a:pPr>
              <a:r>
                <a:rPr sz="1600" kern="0" spc="-1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</a:t>
              </a:r>
              <a:r>
                <a:rPr sz="1600" kern="0" spc="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  </a:t>
              </a:r>
              <a:r>
                <a:rPr sz="1600" kern="0" spc="-4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加强村庄闲置、低效用地盘活。</a:t>
              </a:r>
              <a:endParaRPr sz="1600" kern="0" spc="-4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24" name="group 124"/>
          <p:cNvGrpSpPr/>
          <p:nvPr/>
        </p:nvGrpSpPr>
        <p:grpSpPr>
          <a:xfrm rot="21600000">
            <a:off x="1120775" y="2901950"/>
            <a:ext cx="2269490" cy="5292090"/>
            <a:chOff x="0" y="0"/>
            <a:chExt cx="2269235" cy="3745991"/>
          </a:xfrm>
        </p:grpSpPr>
        <p:sp>
          <p:nvSpPr>
            <p:cNvPr id="876" name="rect"/>
            <p:cNvSpPr/>
            <p:nvPr/>
          </p:nvSpPr>
          <p:spPr>
            <a:xfrm>
              <a:off x="0" y="0"/>
              <a:ext cx="2269235" cy="3745991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78" name="rect"/>
            <p:cNvSpPr/>
            <p:nvPr/>
          </p:nvSpPr>
          <p:spPr>
            <a:xfrm>
              <a:off x="0" y="0"/>
              <a:ext cx="2269235" cy="449580"/>
            </a:xfrm>
            <a:prstGeom prst="rect">
              <a:avLst/>
            </a:pr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80" name="textbox 880"/>
            <p:cNvSpPr/>
            <p:nvPr/>
          </p:nvSpPr>
          <p:spPr>
            <a:xfrm>
              <a:off x="37695" y="116254"/>
              <a:ext cx="2225039" cy="324675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1000"/>
                </a:lnSpc>
              </a:pPr>
              <a:endParaRPr lang="en-US" altLang="en-US" sz="100" dirty="0"/>
            </a:p>
            <a:p>
              <a:pPr marL="253365" algn="l" rtl="0" eaLnBrk="0">
                <a:lnSpc>
                  <a:spcPct val="97000"/>
                </a:lnSpc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农用地综合整治</a:t>
              </a:r>
              <a:endParaRPr lang="en-US" altLang="en-US" sz="1800" dirty="0"/>
            </a:p>
            <a:p>
              <a:pPr algn="l" rtl="0" eaLnBrk="0">
                <a:lnSpc>
                  <a:spcPct val="196000"/>
                </a:lnSpc>
              </a:pPr>
              <a:endParaRPr lang="en-US" altLang="en-US" sz="1200" dirty="0"/>
            </a:p>
            <a:p>
              <a:pPr marL="292100" indent="-279400" algn="l" rtl="0" eaLnBrk="0">
                <a:lnSpc>
                  <a:spcPct val="137000"/>
                </a:lnSpc>
                <a:spcBef>
                  <a:spcPts val="430"/>
                </a:spcBef>
              </a:pPr>
              <a:r>
                <a:rPr sz="1600" kern="0" spc="-1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600" kern="0" spc="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</a:t>
              </a:r>
              <a:r>
                <a:rPr sz="1600" kern="0" spc="-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大力开展高标准农田建</a:t>
              </a:r>
              <a:r>
                <a:rPr sz="1600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设和高效节水灌溉。永久基本农田全部建设为</a:t>
              </a:r>
              <a:r>
                <a:rPr sz="1600" kern="0" spc="-4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高标准农田。</a:t>
              </a:r>
              <a:endParaRPr lang="en-US" altLang="en-US" sz="1600" dirty="0"/>
            </a:p>
            <a:p>
              <a:pPr marL="291465" indent="-278765" algn="l" rtl="0" eaLnBrk="0">
                <a:lnSpc>
                  <a:spcPct val="133000"/>
                </a:lnSpc>
                <a:spcBef>
                  <a:spcPts val="1450"/>
                </a:spcBef>
              </a:pP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</a:t>
              </a: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稳步推进耕地提质改</a:t>
              </a:r>
              <a:r>
                <a:rPr sz="1600" kern="0" spc="-7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造。</a:t>
              </a:r>
              <a:r>
                <a:rPr sz="1600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改善耕作条件，提高耕地灌溉能力，增强补充水田能力，增加粮食产能。</a:t>
              </a:r>
              <a:endParaRPr lang="en-US" altLang="en-US" sz="16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400" dirty="0"/>
            </a:p>
            <a:p>
              <a:pPr marL="12700" algn="l" rtl="0" eaLnBrk="0">
                <a:lnSpc>
                  <a:spcPct val="98000"/>
                </a:lnSpc>
                <a:spcBef>
                  <a:spcPts val="0"/>
                </a:spcBef>
              </a:pP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</a:t>
              </a: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适度开发耕地后备资</a:t>
              </a:r>
              <a:r>
                <a:rPr sz="1600" kern="0" spc="-7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源。</a:t>
              </a:r>
              <a:endParaRPr lang="en-US" altLang="en-US" sz="1600" kern="0" spc="-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26" name="group 126"/>
          <p:cNvGrpSpPr/>
          <p:nvPr/>
        </p:nvGrpSpPr>
        <p:grpSpPr>
          <a:xfrm rot="21600000">
            <a:off x="7026910" y="2901950"/>
            <a:ext cx="2415540" cy="5292090"/>
            <a:chOff x="57150" y="0"/>
            <a:chExt cx="2415270" cy="3745991"/>
          </a:xfrm>
        </p:grpSpPr>
        <p:sp>
          <p:nvSpPr>
            <p:cNvPr id="882" name="rect"/>
            <p:cNvSpPr/>
            <p:nvPr/>
          </p:nvSpPr>
          <p:spPr>
            <a:xfrm>
              <a:off x="57150" y="0"/>
              <a:ext cx="2409555" cy="3745991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84" name="rect"/>
            <p:cNvSpPr/>
            <p:nvPr/>
          </p:nvSpPr>
          <p:spPr>
            <a:xfrm>
              <a:off x="57150" y="0"/>
              <a:ext cx="2382253" cy="449483"/>
            </a:xfrm>
            <a:prstGeom prst="rect">
              <a:avLst/>
            </a:pr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86" name="textbox 886"/>
            <p:cNvSpPr/>
            <p:nvPr/>
          </p:nvSpPr>
          <p:spPr>
            <a:xfrm>
              <a:off x="87627" y="116416"/>
              <a:ext cx="2384793" cy="3246166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2000"/>
                </a:lnSpc>
              </a:pPr>
              <a:endParaRPr lang="en-US" altLang="en-US" sz="100" dirty="0"/>
            </a:p>
            <a:p>
              <a:pPr marL="156845" algn="l" rtl="0" eaLnBrk="0">
                <a:lnSpc>
                  <a:spcPct val="97000"/>
                </a:lnSpc>
              </a:pPr>
              <a:r>
                <a:rPr lang="en-US" sz="18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乡村人居环境整治</a:t>
              </a:r>
              <a:endParaRPr lang="en-US" altLang="en-US" sz="1800" dirty="0"/>
            </a:p>
            <a:p>
              <a:pPr algn="l" rtl="0" eaLnBrk="0">
                <a:lnSpc>
                  <a:spcPct val="197000"/>
                </a:lnSpc>
              </a:pPr>
              <a:endParaRPr lang="en-US" altLang="en-US" sz="1000" dirty="0"/>
            </a:p>
            <a:p>
              <a:pPr marL="291465" indent="-278765" algn="l" rtl="0" eaLnBrk="0">
                <a:lnSpc>
                  <a:spcPct val="124000"/>
                </a:lnSpc>
                <a:spcBef>
                  <a:spcPts val="420"/>
                </a:spcBef>
              </a:pPr>
              <a:r>
                <a:rPr sz="1600" kern="0" spc="-2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</a:t>
              </a: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农村治危拆违</a:t>
              </a:r>
              <a:r>
                <a:rPr lang="zh-CN"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sz="1600" kern="0" spc="-6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03000"/>
                </a:lnSpc>
              </a:pPr>
              <a:endParaRPr lang="en-US" altLang="en-US" sz="1400" dirty="0"/>
            </a:p>
            <a:p>
              <a:pPr marL="12700" algn="l" rtl="0" eaLnBrk="0">
                <a:lnSpc>
                  <a:spcPct val="97000"/>
                </a:lnSpc>
                <a:spcBef>
                  <a:spcPts val="0"/>
                </a:spcBef>
              </a:pP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</a:t>
              </a: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推进农村“厕所革</a:t>
              </a:r>
              <a:r>
                <a:rPr sz="1600" kern="0" spc="-7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命”。</a:t>
              </a:r>
              <a:endParaRPr sz="1600" kern="0" spc="-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2700" algn="l" rtl="0" eaLnBrk="0">
                <a:lnSpc>
                  <a:spcPct val="97000"/>
                </a:lnSpc>
                <a:spcBef>
                  <a:spcPts val="0"/>
                </a:spcBef>
              </a:pPr>
              <a:endParaRPr sz="1600" kern="0" spc="-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91465" indent="-278765" algn="l" rtl="0" eaLnBrk="0">
                <a:lnSpc>
                  <a:spcPct val="124000"/>
                </a:lnSpc>
                <a:spcBef>
                  <a:spcPts val="420"/>
                </a:spcBef>
              </a:pP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    </a:t>
              </a:r>
              <a:r>
                <a:rPr lang="zh-CN"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污水治理。</a:t>
              </a:r>
              <a:endParaRPr sz="1600" kern="0" spc="-6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03000"/>
                </a:lnSpc>
              </a:pPr>
              <a:endParaRPr lang="en-US" altLang="en-US" sz="1600" dirty="0"/>
            </a:p>
            <a:p>
              <a:pPr marL="12700" algn="l" rtl="0" eaLnBrk="0">
                <a:lnSpc>
                  <a:spcPct val="97000"/>
                </a:lnSpc>
                <a:spcBef>
                  <a:spcPts val="0"/>
                </a:spcBef>
              </a:pP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    </a:t>
              </a:r>
              <a:r>
                <a:rPr lang="zh-CN"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垃圾无害化处理</a:t>
              </a:r>
              <a:r>
                <a:rPr sz="1600" kern="0" spc="-7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endParaRPr sz="1600" kern="0" spc="-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12700" algn="l" rtl="0" eaLnBrk="0">
                <a:lnSpc>
                  <a:spcPct val="97000"/>
                </a:lnSpc>
                <a:spcBef>
                  <a:spcPts val="0"/>
                </a:spcBef>
              </a:pPr>
              <a:endParaRPr lang="en-US" altLang="en-US" sz="1600" dirty="0"/>
            </a:p>
            <a:p>
              <a:pPr marL="291465" indent="-278765" algn="l" rtl="0" eaLnBrk="0">
                <a:lnSpc>
                  <a:spcPct val="124000"/>
                </a:lnSpc>
                <a:spcBef>
                  <a:spcPts val="420"/>
                </a:spcBef>
              </a:pP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    </a:t>
              </a:r>
              <a:r>
                <a:rPr lang="zh-CN"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村容村貌提升。</a:t>
              </a:r>
              <a:endParaRPr sz="1600" kern="0" spc="-6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03000"/>
                </a:lnSpc>
              </a:pPr>
              <a:endParaRPr lang="en-US" altLang="en-US" sz="1600" dirty="0"/>
            </a:p>
            <a:p>
              <a:pPr marL="12700" algn="l" rtl="0" eaLnBrk="0">
                <a:lnSpc>
                  <a:spcPct val="97000"/>
                </a:lnSpc>
                <a:spcBef>
                  <a:spcPts val="0"/>
                </a:spcBef>
              </a:pPr>
              <a:r>
                <a:rPr sz="1600" kern="0" spc="-6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</a:t>
              </a:r>
              <a:r>
                <a:rPr sz="1600" kern="0" spc="5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    </a:t>
              </a:r>
              <a:r>
                <a:rPr lang="zh-CN" sz="1600" kern="0" spc="-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绿美乡村建设</a:t>
              </a:r>
              <a:r>
                <a:rPr sz="1600" kern="0" spc="-7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endParaRPr lang="en-US" altLang="en-US" sz="1600" dirty="0"/>
            </a:p>
            <a:p>
              <a:pPr marL="12700" algn="l" rtl="0" eaLnBrk="0">
                <a:lnSpc>
                  <a:spcPct val="97000"/>
                </a:lnSpc>
                <a:spcBef>
                  <a:spcPts val="0"/>
                </a:spcBef>
              </a:pPr>
              <a:endParaRPr sz="1400" kern="0" spc="-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2700" algn="l" rtl="0" eaLnBrk="0">
                <a:lnSpc>
                  <a:spcPct val="97000"/>
                </a:lnSpc>
                <a:spcBef>
                  <a:spcPts val="0"/>
                </a:spcBef>
              </a:pPr>
              <a:endParaRPr lang="en-US" altLang="en-US" sz="1400" dirty="0"/>
            </a:p>
          </p:txBody>
        </p:sp>
      </p:grpSp>
      <p:sp>
        <p:nvSpPr>
          <p:cNvPr id="890" name="textbox 890"/>
          <p:cNvSpPr/>
          <p:nvPr/>
        </p:nvSpPr>
        <p:spPr>
          <a:xfrm>
            <a:off x="676275" y="1854835"/>
            <a:ext cx="5858510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.1</a:t>
            </a:r>
            <a:r>
              <a:rPr sz="28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400" kern="0" spc="30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推进国土全要素综合整</a:t>
            </a:r>
            <a:r>
              <a:rPr sz="3200" b="1" kern="0" spc="-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治</a:t>
            </a:r>
            <a:endParaRPr lang="en-US" altLang="en-US" sz="3200" dirty="0"/>
          </a:p>
        </p:txBody>
      </p:sp>
      <p:sp>
        <p:nvSpPr>
          <p:cNvPr id="892" name="textbox 892"/>
          <p:cNvSpPr/>
          <p:nvPr/>
        </p:nvSpPr>
        <p:spPr>
          <a:xfrm>
            <a:off x="646401" y="917702"/>
            <a:ext cx="501522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整治修复   </a:t>
            </a:r>
            <a:r>
              <a:rPr sz="2100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推进国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土综合整治和生态修复</a:t>
            </a:r>
            <a:endParaRPr lang="en-US" altLang="en-US" sz="2100" dirty="0"/>
          </a:p>
        </p:txBody>
      </p:sp>
      <p:sp>
        <p:nvSpPr>
          <p:cNvPr id="894" name="path"/>
          <p:cNvSpPr/>
          <p:nvPr/>
        </p:nvSpPr>
        <p:spPr>
          <a:xfrm>
            <a:off x="1887089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98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00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28" name="group 128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904" name="picture 90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906" name="textbox 906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3840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lang="en-US"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</a:t>
              </a:r>
              <a:endParaRPr lang="en-US"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 descr="C:/Users/Administrator/Desktop/360截图20240522152302359.jpg360截图20240522152302359"/>
          <p:cNvPicPr>
            <a:picLocks noChangeAspect="1"/>
          </p:cNvPicPr>
          <p:nvPr/>
        </p:nvPicPr>
        <p:blipFill>
          <a:blip r:embed="rId1">
            <a:alphaModFix amt="40000"/>
          </a:blip>
          <a:srcRect l="27573" r="27573"/>
          <a:stretch>
            <a:fillRect/>
          </a:stretch>
        </p:blipFill>
        <p:spPr>
          <a:xfrm rot="21600000">
            <a:off x="0" y="0"/>
            <a:ext cx="10704830" cy="151193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1600000">
            <a:off x="713740" y="2376590"/>
            <a:ext cx="9308464" cy="2398688"/>
            <a:chOff x="0" y="-198831"/>
            <a:chExt cx="9308154" cy="1834855"/>
          </a:xfrm>
        </p:grpSpPr>
        <p:sp>
          <p:nvSpPr>
            <p:cNvPr id="30" name="rect"/>
            <p:cNvSpPr/>
            <p:nvPr/>
          </p:nvSpPr>
          <p:spPr>
            <a:xfrm>
              <a:off x="24820" y="-198831"/>
              <a:ext cx="9283334" cy="1831389"/>
            </a:xfrm>
            <a:prstGeom prst="rect">
              <a:avLst/>
            </a:prstGeom>
            <a:solidFill>
              <a:srgbClr val="000000">
                <a:alpha val="15294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2" name="rect"/>
            <p:cNvSpPr/>
            <p:nvPr/>
          </p:nvSpPr>
          <p:spPr>
            <a:xfrm>
              <a:off x="0" y="-194300"/>
              <a:ext cx="9282683" cy="1830324"/>
            </a:xfrm>
            <a:prstGeom prst="rect">
              <a:avLst/>
            </a:prstGeom>
            <a:solidFill>
              <a:srgbClr val="F1F7F6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4" name="textbox 34"/>
            <p:cNvSpPr/>
            <p:nvPr/>
          </p:nvSpPr>
          <p:spPr>
            <a:xfrm>
              <a:off x="344226" y="-25158"/>
              <a:ext cx="8319134" cy="122936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2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7000"/>
                </a:lnSpc>
              </a:pPr>
              <a:r>
                <a:rPr sz="2000" b="1" kern="0" spc="-4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规划期限：    </a:t>
              </a:r>
              <a:r>
                <a:rPr sz="1800" kern="0" spc="-4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2021</a:t>
              </a:r>
              <a:r>
                <a:rPr sz="18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-2035年，近期至2025年，远期至2035年</a:t>
              </a:r>
              <a:r>
                <a:rPr lang="zh-CN" sz="1800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</a:t>
              </a:r>
              <a:r>
                <a:rPr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展望至2050年</a:t>
              </a:r>
              <a:r>
                <a:rPr lang="zh-CN" kern="0" spc="-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endParaRPr lang="en-US" altLang="en-US" sz="1800" dirty="0"/>
            </a:p>
            <a:p>
              <a:pPr marL="12700" algn="l" rtl="0" eaLnBrk="0">
                <a:lnSpc>
                  <a:spcPct val="97000"/>
                </a:lnSpc>
                <a:spcBef>
                  <a:spcPts val="1595"/>
                </a:spcBef>
              </a:pPr>
              <a:r>
                <a:rPr sz="2000" b="1" kern="0" spc="-3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规划范围：    </a:t>
              </a:r>
              <a:r>
                <a:rPr lang="en-US" kern="0" spc="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阿猛镇行政辖区</a:t>
              </a:r>
              <a:r>
                <a:rPr lang="zh-CN" altLang="en-US" kern="0" spc="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</a:t>
              </a:r>
              <a:r>
                <a:rPr lang="en-US" kern="0" spc="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包括13个行政村（阿猛村、迷法村、顶丘村、千庄村、上拱村、倮基黑村、租那村、阿基村、伍家寨村、石板房村、阿绞村、水塘村、小各大村）。</a:t>
              </a:r>
              <a:endParaRPr lang="en-US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12700" algn="l" rtl="0" eaLnBrk="0">
                <a:lnSpc>
                  <a:spcPct val="97000"/>
                </a:lnSpc>
                <a:spcBef>
                  <a:spcPts val="1595"/>
                </a:spcBef>
              </a:pPr>
              <a:r>
                <a:rPr sz="2000" b="1" kern="0" spc="-3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规划</a:t>
              </a:r>
              <a:r>
                <a:rPr lang="zh-CN" sz="2000" b="1" kern="0" spc="-3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层次</a:t>
              </a:r>
              <a:r>
                <a:rPr sz="2000" b="1" kern="0" spc="-3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：</a:t>
              </a:r>
              <a:r>
                <a:rPr lang="en-US" sz="2000" b="1" kern="0" spc="-3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  <a:r>
                <a:rPr lang="en-US" sz="1800" kern="0" spc="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镇域和中心镇区两个层次</a:t>
              </a:r>
              <a:r>
                <a:rPr lang="zh-CN" altLang="en-US" sz="1800" kern="0" spc="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r>
                <a:rPr lang="en-US" sz="1800" kern="0" spc="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endParaRPr lang="en-US" sz="1800" kern="0" spc="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6" name="textbox 36"/>
          <p:cNvSpPr/>
          <p:nvPr/>
        </p:nvSpPr>
        <p:spPr>
          <a:xfrm>
            <a:off x="1126947" y="1586103"/>
            <a:ext cx="2929254" cy="6419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4850"/>
              </a:lnSpc>
            </a:pPr>
            <a:r>
              <a:rPr sz="6200" kern="0" spc="12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◆</a:t>
            </a:r>
            <a:r>
              <a:rPr sz="6200" kern="0" spc="56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kern="0" spc="120" dirty="0">
                <a:solidFill>
                  <a:srgbClr val="279B73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期限和范围</a:t>
            </a:r>
            <a:endParaRPr lang="en-US" altLang="en-US" sz="3200" dirty="0"/>
          </a:p>
        </p:txBody>
      </p:sp>
      <p:pic>
        <p:nvPicPr>
          <p:cNvPr id="150" name="picture 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38" name="textbox 38"/>
          <p:cNvSpPr/>
          <p:nvPr/>
        </p:nvSpPr>
        <p:spPr>
          <a:xfrm>
            <a:off x="10172096" y="144302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2" name="picture 28" descr="C:/Users/Administrator/Desktop/05-城镇开发边界图.jpg05-城镇开发边界图"/>
          <p:cNvPicPr>
            <a:picLocks noChangeAspect="1"/>
          </p:cNvPicPr>
          <p:nvPr/>
        </p:nvPicPr>
        <p:blipFill>
          <a:blip r:embed="rId3"/>
          <a:srcRect l="2928" t="6034" r="1514" b="16080"/>
          <a:stretch>
            <a:fillRect/>
          </a:stretch>
        </p:blipFill>
        <p:spPr>
          <a:xfrm rot="21600000">
            <a:off x="1126490" y="4991735"/>
            <a:ext cx="8420735" cy="97129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picture 9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5400" y="12189"/>
            <a:ext cx="10692384" cy="15107411"/>
          </a:xfrm>
          <a:prstGeom prst="rect">
            <a:avLst/>
          </a:prstGeom>
        </p:spPr>
      </p:pic>
      <p:grpSp>
        <p:nvGrpSpPr>
          <p:cNvPr id="130" name="group 130"/>
          <p:cNvGrpSpPr/>
          <p:nvPr/>
        </p:nvGrpSpPr>
        <p:grpSpPr>
          <a:xfrm rot="21600000">
            <a:off x="565404" y="2635631"/>
            <a:ext cx="9424415" cy="2470403"/>
            <a:chOff x="0" y="0"/>
            <a:chExt cx="9424415" cy="2470403"/>
          </a:xfrm>
        </p:grpSpPr>
        <p:sp>
          <p:nvSpPr>
            <p:cNvPr id="910" name="rect"/>
            <p:cNvSpPr/>
            <p:nvPr/>
          </p:nvSpPr>
          <p:spPr>
            <a:xfrm>
              <a:off x="0" y="0"/>
              <a:ext cx="9424415" cy="2470403"/>
            </a:xfrm>
            <a:prstGeom prst="rect">
              <a:avLst/>
            </a:prstGeom>
            <a:solidFill>
              <a:srgbClr val="F2F2F2">
                <a:alpha val="99607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12" name="rect"/>
            <p:cNvSpPr/>
            <p:nvPr/>
          </p:nvSpPr>
          <p:spPr>
            <a:xfrm>
              <a:off x="0" y="0"/>
              <a:ext cx="9424415" cy="449580"/>
            </a:xfrm>
            <a:prstGeom prst="rect">
              <a:avLst/>
            </a:pr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14" name="textbox 914"/>
            <p:cNvSpPr/>
            <p:nvPr/>
          </p:nvSpPr>
          <p:spPr>
            <a:xfrm>
              <a:off x="697890" y="96742"/>
              <a:ext cx="8580755" cy="216852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2000"/>
                </a:lnSpc>
              </a:pPr>
              <a:endParaRPr lang="en-US" altLang="en-US" sz="100" dirty="0"/>
            </a:p>
            <a:p>
              <a:pPr marL="2939415" algn="l" rtl="0" eaLnBrk="0">
                <a:lnSpc>
                  <a:spcPct val="97000"/>
                </a:lnSpc>
              </a:pPr>
              <a:r>
                <a:rPr sz="20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生态系统修复目标</a:t>
              </a:r>
              <a:endParaRPr lang="en-US" altLang="en-US" sz="2000" dirty="0"/>
            </a:p>
            <a:p>
              <a:pPr algn="l" rtl="0" eaLnBrk="0">
                <a:lnSpc>
                  <a:spcPct val="180000"/>
                </a:lnSpc>
              </a:pPr>
              <a:endParaRPr lang="en-US" altLang="en-US" sz="1000" dirty="0"/>
            </a:p>
            <a:p>
              <a:pPr marL="13970" algn="l" rtl="0" eaLnBrk="0">
                <a:lnSpc>
                  <a:spcPct val="150000"/>
                </a:lnSpc>
                <a:spcBef>
                  <a:spcPts val="550"/>
                </a:spcBef>
              </a:pPr>
              <a:r>
                <a:rPr lang="zh-CN" sz="1800" kern="0" spc="0" dirty="0">
                  <a:solidFill>
                    <a:srgbClr val="393B3E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至</a:t>
              </a:r>
              <a:r>
                <a:rPr sz="1800" kern="0" spc="0" dirty="0">
                  <a:solidFill>
                    <a:srgbClr val="393B3E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2035 年，通过实施生态系统保护、修复工程，实现山水林田湖草自然生态系统状况实现根本好转，生态系统质量明显改善，生态服务功能显著提高，生态稳定性明显增强，自然生态系统基本实现良性循环，建设山清水秀、林茂田肥、美丽宜居、人与自然和谐相处的生态环境。</a:t>
              </a:r>
              <a:endParaRPr sz="1800" kern="0" spc="0" dirty="0">
                <a:solidFill>
                  <a:srgbClr val="393B3E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aphicFrame>
        <p:nvGraphicFramePr>
          <p:cNvPr id="916" name="table 916"/>
          <p:cNvGraphicFramePr>
            <a:graphicFrameLocks noGrp="1"/>
          </p:cNvGraphicFramePr>
          <p:nvPr/>
        </p:nvGraphicFramePr>
        <p:xfrm>
          <a:off x="585597" y="7736840"/>
          <a:ext cx="9380855" cy="2199640"/>
        </p:xfrm>
        <a:graphic>
          <a:graphicData uri="http://schemas.openxmlformats.org/drawingml/2006/table">
            <a:tbl>
              <a:tblPr/>
              <a:tblGrid>
                <a:gridCol w="9380855"/>
              </a:tblGrid>
              <a:tr h="3771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500" dirty="0"/>
                    </a:p>
                    <a:p>
                      <a:pPr marL="588645" algn="l" rtl="0" eaLnBrk="0">
                        <a:lnSpc>
                          <a:spcPct val="92000"/>
                        </a:lnSpc>
                        <a:spcBef>
                          <a:spcPts val="5"/>
                        </a:spcBef>
                      </a:pP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2、水土流失综合治理</a:t>
                      </a:r>
                      <a:endParaRPr sz="2000" b="1" kern="0" spc="-1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6C6"/>
                    </a:solidFill>
                  </a:tcPr>
                </a:tc>
              </a:tr>
              <a:tr h="18224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4000"/>
                        </a:lnSpc>
                      </a:pPr>
                      <a:endParaRPr lang="en-US" altLang="en-US" sz="1000" dirty="0"/>
                    </a:p>
                    <a:p>
                      <a:pPr marL="1294130" indent="-280035" algn="l" rtl="0" eaLnBrk="0">
                        <a:lnSpc>
                          <a:spcPct val="135000"/>
                        </a:lnSpc>
                        <a:spcBef>
                          <a:spcPts val="0"/>
                        </a:spcBef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5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通过封育治理、保土耕作及水土保持林建设，遏制水土流失趋势开展水土流失预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4130" indent="-280035" algn="l" rtl="0" eaLnBrk="0">
                        <a:lnSpc>
                          <a:spcPct val="135000"/>
                        </a:lnSpc>
                        <a:spcBef>
                          <a:spcPts val="0"/>
                        </a:spcBef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防保护工程和综合治理工程建设。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4130" indent="-280035" algn="l" rtl="0" eaLnBrk="0">
                        <a:lnSpc>
                          <a:spcPct val="145000"/>
                        </a:lnSpc>
                        <a:spcBef>
                          <a:spcPts val="0"/>
                        </a:spcBef>
                      </a:pP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+mn-ea"/>
                        </a:rPr>
                        <a:t>•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修筑各项工程设施进行防治，防治水土流失</a:t>
                      </a:r>
                      <a:r>
                        <a:rPr lang="zh-CN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增强蓄水能力；加强对采矿、取土、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4130" indent="-280035" algn="l" rtl="0" eaLnBrk="0">
                        <a:lnSpc>
                          <a:spcPct val="145000"/>
                        </a:lnSpc>
                        <a:spcBef>
                          <a:spcPts val="0"/>
                        </a:spcBef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挖砂、采石等生产活动的管理，防止水土流失。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18" name="table 918"/>
          <p:cNvGraphicFramePr>
            <a:graphicFrameLocks noGrp="1"/>
          </p:cNvGraphicFramePr>
          <p:nvPr/>
        </p:nvGraphicFramePr>
        <p:xfrm>
          <a:off x="585597" y="5831840"/>
          <a:ext cx="9380855" cy="1854834"/>
        </p:xfrm>
        <a:graphic>
          <a:graphicData uri="http://schemas.openxmlformats.org/drawingml/2006/table">
            <a:tbl>
              <a:tblPr/>
              <a:tblGrid>
                <a:gridCol w="9380855"/>
              </a:tblGrid>
              <a:tr h="3771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500" dirty="0"/>
                    </a:p>
                    <a:p>
                      <a:pPr marL="598805" algn="l" rtl="0" eaLnBrk="0">
                        <a:lnSpc>
                          <a:spcPct val="95000"/>
                        </a:lnSpc>
                        <a:spcBef>
                          <a:spcPts val="5"/>
                        </a:spcBef>
                      </a:pP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1、统筹山水林田湖草系统治理</a:t>
                      </a:r>
                      <a:endParaRPr sz="2000" b="1" kern="0" spc="-1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6C6"/>
                    </a:solidFill>
                  </a:tcPr>
                </a:tc>
              </a:tr>
              <a:tr h="147764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100" dirty="0"/>
                    </a:p>
                    <a:p>
                      <a:pPr marL="1293495" indent="-279400" algn="l" rtl="0" eaLnBrk="0">
                        <a:lnSpc>
                          <a:spcPct val="125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5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遵循山水林田湖草是一个生命共同体的理念，按照生态系统的整体性、系统性及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3495" indent="-279400" algn="l" rtl="0" eaLnBrk="0">
                        <a:lnSpc>
                          <a:spcPct val="125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内在规律，统筹山水林田湖草系统治理，实施流域、区域环境综合整治，促进高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3495" indent="-279400" algn="l" rtl="0" eaLnBrk="0">
                        <a:lnSpc>
                          <a:spcPct val="125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山草甸、森林灌丛、草地、湿地、江河水体等自然生态恢复，重点统筹水土流失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3495" indent="-279400" algn="l" rtl="0" eaLnBrk="0">
                        <a:lnSpc>
                          <a:spcPct val="125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综合治理、石漠化治理。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22" name="table 922"/>
          <p:cNvGraphicFramePr>
            <a:graphicFrameLocks noGrp="1"/>
          </p:cNvGraphicFramePr>
          <p:nvPr/>
        </p:nvGraphicFramePr>
        <p:xfrm>
          <a:off x="585597" y="9987788"/>
          <a:ext cx="9380855" cy="1651000"/>
        </p:xfrm>
        <a:graphic>
          <a:graphicData uri="http://schemas.openxmlformats.org/drawingml/2006/table">
            <a:tbl>
              <a:tblPr/>
              <a:tblGrid>
                <a:gridCol w="9380855"/>
              </a:tblGrid>
              <a:tr h="3771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500" dirty="0"/>
                    </a:p>
                    <a:p>
                      <a:pPr marL="594995" algn="l" rtl="0" eaLnBrk="0">
                        <a:lnSpc>
                          <a:spcPct val="95000"/>
                        </a:lnSpc>
                        <a:spcBef>
                          <a:spcPts val="5"/>
                        </a:spcBef>
                      </a:pP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3、石漠化治理</a:t>
                      </a:r>
                      <a:endParaRPr sz="2000" b="1" kern="0" spc="-1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6C6"/>
                    </a:solidFill>
                  </a:tcPr>
                </a:tc>
              </a:tr>
              <a:tr h="12738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</a:pPr>
                      <a:endParaRPr lang="en-US" altLang="en-US" sz="1000" dirty="0"/>
                    </a:p>
                    <a:p>
                      <a:pPr marL="1292225" indent="-278130" algn="l" rtl="0" eaLnBrk="0">
                        <a:lnSpc>
                          <a:spcPct val="135000"/>
                        </a:lnSpc>
                        <a:spcBef>
                          <a:spcPts val="0"/>
                        </a:spcBef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5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石漠化治理应遵循水土保持的原则，因地制宜；要坚持以水土流失综合治理为核心，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2225" indent="-278130" algn="l" rtl="0" eaLnBrk="0">
                        <a:lnSpc>
                          <a:spcPct val="135000"/>
                        </a:lnSpc>
                        <a:spcBef>
                          <a:spcPts val="0"/>
                        </a:spcBef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以提高水土资源的永续利用率为目的，把石漠化治理、水土保持、人畜饮水、扶贫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2225" indent="-278130" algn="l" rtl="0" eaLnBrk="0">
                        <a:lnSpc>
                          <a:spcPct val="135000"/>
                        </a:lnSpc>
                        <a:spcBef>
                          <a:spcPts val="0"/>
                        </a:spcBef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开发等生态工程有机地结合起来加以综合防治。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24" name="table 924"/>
          <p:cNvGraphicFramePr>
            <a:graphicFrameLocks noGrp="1"/>
          </p:cNvGraphicFramePr>
          <p:nvPr/>
        </p:nvGraphicFramePr>
        <p:xfrm>
          <a:off x="585597" y="11694668"/>
          <a:ext cx="9380855" cy="1582420"/>
        </p:xfrm>
        <a:graphic>
          <a:graphicData uri="http://schemas.openxmlformats.org/drawingml/2006/table">
            <a:tbl>
              <a:tblPr/>
              <a:tblGrid>
                <a:gridCol w="9380855"/>
              </a:tblGrid>
              <a:tr h="3771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500" dirty="0"/>
                    </a:p>
                    <a:p>
                      <a:pPr marL="579755" algn="l" rtl="0" eaLnBrk="0">
                        <a:lnSpc>
                          <a:spcPct val="92000"/>
                        </a:lnSpc>
                        <a:spcBef>
                          <a:spcPts val="5"/>
                        </a:spcBef>
                      </a:pPr>
                      <a:r>
                        <a:rPr sz="20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4、生物多样性保护</a:t>
                      </a:r>
                      <a:endParaRPr sz="2000" b="1" kern="0" spc="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6C6"/>
                    </a:solidFill>
                  </a:tcPr>
                </a:tc>
              </a:tr>
              <a:tr h="12052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"/>
                        </a:lnSpc>
                      </a:pPr>
                      <a:endParaRPr lang="en-US" altLang="en-US" sz="100" dirty="0"/>
                    </a:p>
                    <a:p>
                      <a:pPr marL="1292225" indent="-278130" algn="l" rtl="0" eaLnBrk="0">
                        <a:lnSpc>
                          <a:spcPct val="120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5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针对特殊保护生物物种减少、生物多样性下降、外来物种入侵等问题，按照生物多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2225" indent="-278130" algn="l" rtl="0" eaLnBrk="0">
                        <a:lnSpc>
                          <a:spcPct val="120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样性保护、自然保护区的要求，加快对珍稀濒危动植物栖息地区域的生态保护和修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2225" indent="-278130" algn="l" rtl="0" eaLnBrk="0">
                        <a:lnSpc>
                          <a:spcPct val="120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复，修建生态廊道，建设生物岛，营造良好的生物栖息环境。在生物多样性特定保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92225" indent="-278130" algn="l" rtl="0" eaLnBrk="0">
                        <a:lnSpc>
                          <a:spcPct val="120000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护区，对珍稀濒危动植物进行封育保护。</a:t>
                      </a:r>
                      <a:endParaRPr sz="15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26" name="textbox 926"/>
          <p:cNvSpPr/>
          <p:nvPr/>
        </p:nvSpPr>
        <p:spPr>
          <a:xfrm>
            <a:off x="565404" y="5301107"/>
            <a:ext cx="9424669" cy="44958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700" dirty="0"/>
          </a:p>
          <a:p>
            <a:pPr marL="3127375" algn="l" rtl="0" eaLnBrk="0">
              <a:lnSpc>
                <a:spcPct val="97000"/>
              </a:lnSpc>
              <a:spcBef>
                <a:spcPts val="0"/>
              </a:spcBef>
            </a:pPr>
            <a:r>
              <a:rPr sz="20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分类实施生态修复重点工程</a:t>
            </a:r>
            <a:endParaRPr lang="en-US" altLang="en-US" sz="2000" dirty="0"/>
          </a:p>
        </p:txBody>
      </p:sp>
      <p:sp>
        <p:nvSpPr>
          <p:cNvPr id="928" name="textbox 928"/>
          <p:cNvSpPr/>
          <p:nvPr/>
        </p:nvSpPr>
        <p:spPr>
          <a:xfrm>
            <a:off x="676275" y="1548130"/>
            <a:ext cx="5295265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</a:t>
            </a:r>
            <a:r>
              <a:rPr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.2 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强化国土空间生态修复</a:t>
            </a:r>
            <a:endParaRPr lang="en-US" altLang="en-US" sz="3200" dirty="0"/>
          </a:p>
        </p:txBody>
      </p:sp>
      <p:sp>
        <p:nvSpPr>
          <p:cNvPr id="930" name="textbox 930"/>
          <p:cNvSpPr/>
          <p:nvPr/>
        </p:nvSpPr>
        <p:spPr>
          <a:xfrm>
            <a:off x="646401" y="610997"/>
            <a:ext cx="501522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整治修复   </a:t>
            </a:r>
            <a:r>
              <a:rPr sz="2100" kern="0" spc="9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推进国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土综合整治和生态修复</a:t>
            </a:r>
            <a:endParaRPr lang="en-US" altLang="en-US" sz="2100" dirty="0"/>
          </a:p>
        </p:txBody>
      </p:sp>
      <p:sp>
        <p:nvSpPr>
          <p:cNvPr id="932" name="path"/>
          <p:cNvSpPr/>
          <p:nvPr/>
        </p:nvSpPr>
        <p:spPr>
          <a:xfrm>
            <a:off x="1887089" y="623697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34" name="rect"/>
          <p:cNvSpPr/>
          <p:nvPr/>
        </p:nvSpPr>
        <p:spPr>
          <a:xfrm>
            <a:off x="5728715" y="1040321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36" name="rect"/>
          <p:cNvSpPr/>
          <p:nvPr/>
        </p:nvSpPr>
        <p:spPr>
          <a:xfrm>
            <a:off x="0" y="1037464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32" name="group 132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938" name="picture 9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940" name="textbox 940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3840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lang="en-US"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endParaRPr lang="en-US"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944" name="textbox 944"/>
          <p:cNvSpPr/>
          <p:nvPr/>
        </p:nvSpPr>
        <p:spPr>
          <a:xfrm>
            <a:off x="1178256" y="11678793"/>
            <a:ext cx="3402329" cy="31064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lang="en-US" sz="2500" i="1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2500" i="1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.1中心镇区发展规模</a:t>
            </a:r>
            <a:endParaRPr lang="en-US" altLang="en-US" sz="2500" dirty="0"/>
          </a:p>
          <a:p>
            <a:pPr marL="12700" algn="l" rtl="0" eaLnBrk="0">
              <a:lnSpc>
                <a:spcPct val="88000"/>
              </a:lnSpc>
              <a:spcBef>
                <a:spcPts val="1685"/>
              </a:spcBef>
            </a:pPr>
            <a:r>
              <a:rPr lang="en-US" sz="2500" i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7.2</a:t>
            </a: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道路交通规划</a:t>
            </a:r>
            <a:endParaRPr lang="en-US" altLang="en-US" sz="2500" dirty="0"/>
          </a:p>
          <a:p>
            <a:pPr marL="12700" algn="l" rtl="0" eaLnBrk="0">
              <a:lnSpc>
                <a:spcPct val="88000"/>
              </a:lnSpc>
              <a:spcBef>
                <a:spcPts val="1685"/>
              </a:spcBef>
            </a:pPr>
            <a:r>
              <a:rPr lang="en-US" sz="2500" i="1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2500" i="1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500" i="1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500" i="1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公共服务设施规划</a:t>
            </a:r>
            <a:endParaRPr lang="en-US" altLang="en-US" sz="2500" dirty="0"/>
          </a:p>
          <a:p>
            <a:pPr marL="12700" algn="l" rtl="0" eaLnBrk="0">
              <a:lnSpc>
                <a:spcPct val="89000"/>
              </a:lnSpc>
              <a:spcBef>
                <a:spcPts val="1655"/>
              </a:spcBef>
            </a:pPr>
            <a:r>
              <a:rPr lang="en-US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基础设施规划</a:t>
            </a:r>
            <a:endParaRPr lang="en-US" altLang="en-US" sz="2500" dirty="0"/>
          </a:p>
          <a:p>
            <a:pPr algn="l" rtl="0" eaLnBrk="0">
              <a:lnSpc>
                <a:spcPct val="105000"/>
              </a:lnSpc>
            </a:pPr>
            <a:endParaRPr lang="en-US" altLang="en-US" sz="1300" dirty="0"/>
          </a:p>
          <a:p>
            <a:pPr algn="l" rtl="0" eaLnBrk="0">
              <a:lnSpc>
                <a:spcPct val="1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lang="en-US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sz="2500" i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四线控制</a:t>
            </a:r>
            <a:endParaRPr lang="zh-CN" sz="2500" i="1" kern="0" spc="9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46" name="textbox 946"/>
          <p:cNvSpPr/>
          <p:nvPr/>
        </p:nvSpPr>
        <p:spPr>
          <a:xfrm>
            <a:off x="746886" y="9007340"/>
            <a:ext cx="5654040" cy="17894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7200" kern="0" spc="790" dirty="0">
                <a:ln w="2613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品质升级</a:t>
            </a:r>
            <a:endParaRPr lang="en-US" altLang="en-US" sz="7200" dirty="0"/>
          </a:p>
          <a:p>
            <a:pPr algn="l" rtl="0" eaLnBrk="0">
              <a:lnSpc>
                <a:spcPct val="107000"/>
              </a:lnSpc>
            </a:pPr>
            <a:endParaRPr lang="en-US" altLang="en-US" sz="1200" dirty="0"/>
          </a:p>
          <a:p>
            <a:pPr algn="l" rtl="0" eaLnBrk="0">
              <a:lnSpc>
                <a:spcPct val="10000"/>
              </a:lnSpc>
            </a:pPr>
            <a:endParaRPr lang="en-US" altLang="en-US" sz="100" dirty="0"/>
          </a:p>
          <a:p>
            <a:pPr algn="r" rtl="0" eaLnBrk="0">
              <a:lnSpc>
                <a:spcPct val="94000"/>
              </a:lnSpc>
            </a:pPr>
            <a:r>
              <a:rPr sz="39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 设</a:t>
            </a:r>
            <a:r>
              <a:rPr sz="3900" kern="0" spc="2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9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</a:t>
            </a:r>
            <a:r>
              <a:rPr sz="3900" kern="0" spc="2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9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 质</a:t>
            </a:r>
            <a:r>
              <a:rPr sz="3900" kern="0" spc="3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9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</a:t>
            </a:r>
            <a:r>
              <a:rPr sz="39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9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</a:t>
            </a:r>
            <a:r>
              <a:rPr sz="39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9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</a:t>
            </a:r>
            <a:r>
              <a:rPr sz="3900" kern="0" spc="3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9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区</a:t>
            </a:r>
            <a:endParaRPr lang="en-US" altLang="en-US" sz="3900" dirty="0"/>
          </a:p>
        </p:txBody>
      </p:sp>
      <p:grpSp>
        <p:nvGrpSpPr>
          <p:cNvPr id="134" name="group 134"/>
          <p:cNvGrpSpPr/>
          <p:nvPr/>
        </p:nvGrpSpPr>
        <p:grpSpPr>
          <a:xfrm rot="21600000">
            <a:off x="713231" y="11030712"/>
            <a:ext cx="7060692" cy="259079"/>
            <a:chOff x="0" y="0"/>
            <a:chExt cx="7060692" cy="259079"/>
          </a:xfrm>
        </p:grpSpPr>
        <p:sp>
          <p:nvSpPr>
            <p:cNvPr id="948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50" name="path"/>
            <p:cNvSpPr/>
            <p:nvPr/>
          </p:nvSpPr>
          <p:spPr>
            <a:xfrm>
              <a:off x="0" y="0"/>
              <a:ext cx="6387084" cy="176783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picture 952" descr="C:/Users/Administrator/Desktop/阿猛9.3图纸/19中心镇区国土空间用地规划图.jpg19中心镇区国土空间用地规划图"/>
          <p:cNvPicPr>
            <a:picLocks noChangeAspect="1"/>
          </p:cNvPicPr>
          <p:nvPr/>
        </p:nvPicPr>
        <p:blipFill>
          <a:blip r:embed="rId1"/>
          <a:srcRect l="3489" t="16970" r="2609" b="16970"/>
          <a:stretch>
            <a:fillRect/>
          </a:stretch>
        </p:blipFill>
        <p:spPr>
          <a:xfrm rot="21600000">
            <a:off x="676275" y="5511800"/>
            <a:ext cx="9279890" cy="9237345"/>
          </a:xfrm>
          <a:prstGeom prst="rect">
            <a:avLst/>
          </a:prstGeom>
        </p:spPr>
      </p:pic>
      <p:graphicFrame>
        <p:nvGraphicFramePr>
          <p:cNvPr id="954" name="table 95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50545" y="2625725"/>
          <a:ext cx="5224145" cy="2689860"/>
        </p:xfrm>
        <a:graphic>
          <a:graphicData uri="http://schemas.openxmlformats.org/drawingml/2006/table">
            <a:tbl>
              <a:tblPr/>
              <a:tblGrid>
                <a:gridCol w="3907790"/>
                <a:gridCol w="1316355"/>
              </a:tblGrid>
              <a:tr h="7283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2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377190" algn="l" rtl="0" eaLnBrk="0">
                        <a:lnSpc>
                          <a:spcPct val="97000"/>
                        </a:lnSpc>
                      </a:pPr>
                      <a:r>
                        <a:rPr sz="2400" kern="0" spc="-1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划定中心镇区</a:t>
                      </a:r>
                      <a:r>
                        <a:rPr lang="zh-CN" sz="2400" kern="0" spc="-1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规模</a:t>
                      </a:r>
                      <a:endParaRPr lang="zh-CN" sz="2400" kern="0" spc="-1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61515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</a:pPr>
                      <a:endParaRPr lang="en-US" altLang="en-US" sz="1000" dirty="0"/>
                    </a:p>
                    <a:p>
                      <a:pPr marL="630555" indent="-278765" algn="l" rtl="0" eaLnBrk="0">
                        <a:lnSpc>
                          <a:spcPct val="131000"/>
                        </a:lnSpc>
                        <a:spcBef>
                          <a:spcPts val="5"/>
                        </a:spcBef>
                      </a:pPr>
                      <a:r>
                        <a:rPr sz="1800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800" kern="0" spc="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</a:t>
                      </a:r>
                      <a:r>
                        <a:rPr sz="1800" kern="0" spc="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原则上将城镇开发边界、工业用地红线以及重要</a:t>
                      </a:r>
                      <a:r>
                        <a:rPr sz="1800" kern="0" spc="8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的山水生态空间、田园农林空间、乡村发展空间等统</a:t>
                      </a:r>
                      <a:r>
                        <a:rPr sz="1800" kern="0" spc="5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筹划入中心镇区范围。</a:t>
                      </a:r>
                      <a:endParaRPr lang="en-US" altLang="en-US" sz="18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24000"/>
                        </a:lnSpc>
                      </a:pPr>
                      <a:endParaRPr lang="en-US" altLang="en-US" sz="14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351790" algn="l" rtl="0" eaLnBrk="0">
                        <a:lnSpc>
                          <a:spcPts val="1850"/>
                        </a:lnSpc>
                        <a:spcBef>
                          <a:spcPts val="460"/>
                        </a:spcBef>
                      </a:pPr>
                      <a:r>
                        <a:rPr sz="1800" kern="0" spc="9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  </a:t>
                      </a:r>
                      <a:r>
                        <a:rPr sz="1800" kern="0" spc="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7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划定城镇开发边界规模</a:t>
                      </a:r>
                      <a:r>
                        <a:rPr lang="en-US" sz="1800" b="1" kern="0" spc="7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86.08</a:t>
                      </a:r>
                      <a:r>
                        <a:rPr lang="zh-CN" sz="1800" b="1" kern="0" spc="7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公顷</a:t>
                      </a:r>
                      <a:r>
                        <a:rPr sz="1800" b="1" kern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800" kern="0" spc="7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。</a:t>
                      </a:r>
                      <a:endParaRPr lang="en-US" altLang="en-US" sz="18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351790" algn="l" rtl="0" eaLnBrk="0">
                        <a:lnSpc>
                          <a:spcPts val="1850"/>
                        </a:lnSpc>
                        <a:spcBef>
                          <a:spcPts val="460"/>
                        </a:spcBef>
                      </a:pPr>
                      <a:endParaRPr lang="en-US" altLang="en-US" sz="18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56" name="table 95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996305" y="2625090"/>
          <a:ext cx="4166870" cy="2814955"/>
        </p:xfrm>
        <a:graphic>
          <a:graphicData uri="http://schemas.openxmlformats.org/drawingml/2006/table">
            <a:tbl>
              <a:tblPr/>
              <a:tblGrid>
                <a:gridCol w="2668905"/>
                <a:gridCol w="1497965"/>
              </a:tblGrid>
              <a:tr h="114236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4000"/>
                        </a:lnSpc>
                      </a:pPr>
                      <a:endParaRPr lang="en-US" altLang="en-US" sz="1000" dirty="0"/>
                    </a:p>
                    <a:p>
                      <a:pPr marL="26543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2400" kern="0" spc="-1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中心镇区</a:t>
                      </a:r>
                      <a:endParaRPr sz="2400" kern="0" spc="-1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26543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lang="zh-CN" sz="2400" kern="0" spc="-1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性质定位</a:t>
                      </a:r>
                      <a:endParaRPr lang="zh-CN" sz="2400" kern="0" spc="-1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72590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1000" dirty="0"/>
                    </a:p>
                    <a:p>
                      <a:pPr marL="516890" indent="-283210" algn="l" rtl="0" eaLnBrk="0">
                        <a:lnSpc>
                          <a:spcPct val="124000"/>
                        </a:lnSpc>
                        <a:spcBef>
                          <a:spcPts val="5"/>
                        </a:spcBef>
                      </a:pPr>
                      <a:endParaRPr lang="en-US" altLang="en-US" sz="1500" dirty="0"/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0" cap="flat" cmpd="sng" algn="ctr">
                      <a:solidFill>
                        <a:srgbClr val="CEE0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60" name="textbox 960"/>
          <p:cNvSpPr/>
          <p:nvPr/>
        </p:nvSpPr>
        <p:spPr>
          <a:xfrm>
            <a:off x="676275" y="1854835"/>
            <a:ext cx="4291965" cy="4991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7.1</a:t>
            </a:r>
            <a:r>
              <a:rPr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中心镇区发展规模</a:t>
            </a:r>
            <a:endParaRPr lang="en-US" altLang="en-US" sz="3200" dirty="0"/>
          </a:p>
        </p:txBody>
      </p:sp>
      <p:sp>
        <p:nvSpPr>
          <p:cNvPr id="964" name="textbox 964"/>
          <p:cNvSpPr/>
          <p:nvPr/>
        </p:nvSpPr>
        <p:spPr>
          <a:xfrm>
            <a:off x="660903" y="917702"/>
            <a:ext cx="388492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品质升级   </a:t>
            </a:r>
            <a:r>
              <a:rPr sz="2100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建设高品质中心镇区</a:t>
            </a:r>
            <a:endParaRPr lang="en-US" altLang="en-US" sz="2100" dirty="0"/>
          </a:p>
        </p:txBody>
      </p:sp>
      <p:sp>
        <p:nvSpPr>
          <p:cNvPr id="966" name="path"/>
          <p:cNvSpPr/>
          <p:nvPr/>
        </p:nvSpPr>
        <p:spPr>
          <a:xfrm>
            <a:off x="1891736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68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70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88075" y="3756025"/>
            <a:ext cx="38696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阿猛镇区是以发展农副产品生产加工与集散、商贸服务业为主，红色旅游为辅的综合型小城镇。</a:t>
            </a:r>
            <a:endParaRPr lang="zh-CN" altLang="en-US" sz="2000" b="1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6" name="group 136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974" name="picture 9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976" name="textbox 976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3840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lang="en-US" sz="2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</a:t>
              </a:r>
              <a:endParaRPr lang="en-US" sz="20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4" name="picture 952" descr="C:/Users/Administrator/Desktop/阿猛9.3图纸/19中心镇区国土空间用地规划图.jpg19中心镇区国土空间用地规划图"/>
          <p:cNvPicPr>
            <a:picLocks noChangeAspect="1"/>
          </p:cNvPicPr>
          <p:nvPr/>
        </p:nvPicPr>
        <p:blipFill>
          <a:blip r:embed="rId1"/>
          <a:srcRect l="3431" t="84193" r="65887" b="4109"/>
          <a:stretch>
            <a:fillRect/>
          </a:stretch>
        </p:blipFill>
        <p:spPr>
          <a:xfrm rot="21600000">
            <a:off x="6744970" y="13002260"/>
            <a:ext cx="3032125" cy="163576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" name="picture 1118" descr="C:/Users/Administrator/Desktop/阿猛9.3图纸/28中心镇区道路交通规划图.jpg28中心镇区道路交通规划图"/>
          <p:cNvPicPr>
            <a:picLocks noChangeAspect="1"/>
          </p:cNvPicPr>
          <p:nvPr/>
        </p:nvPicPr>
        <p:blipFill>
          <a:blip r:embed="rId1"/>
          <a:srcRect l="5242" t="19337" r="2698" b="20562"/>
          <a:stretch>
            <a:fillRect/>
          </a:stretch>
        </p:blipFill>
        <p:spPr>
          <a:xfrm rot="21600000">
            <a:off x="701675" y="6435090"/>
            <a:ext cx="9123680" cy="8427720"/>
          </a:xfrm>
          <a:prstGeom prst="rect">
            <a:avLst/>
          </a:prstGeom>
        </p:spPr>
      </p:pic>
      <p:sp>
        <p:nvSpPr>
          <p:cNvPr id="1120" name="textbox 1120"/>
          <p:cNvSpPr/>
          <p:nvPr/>
        </p:nvSpPr>
        <p:spPr>
          <a:xfrm>
            <a:off x="4895088" y="3454907"/>
            <a:ext cx="5116195" cy="281940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lang="en-US" altLang="en-US" sz="1800" dirty="0"/>
          </a:p>
          <a:p>
            <a:pPr algn="l" rtl="0" eaLnBrk="0">
              <a:lnSpc>
                <a:spcPct val="173000"/>
              </a:lnSpc>
            </a:pPr>
            <a:endParaRPr lang="en-US" altLang="en-US" sz="1000" dirty="0"/>
          </a:p>
          <a:p>
            <a:pPr algn="l" rtl="0" eaLnBrk="0">
              <a:lnSpc>
                <a:spcPct val="114000"/>
              </a:lnSpc>
            </a:pPr>
            <a:endParaRPr lang="en-US" altLang="en-US" sz="400" dirty="0"/>
          </a:p>
          <a:p>
            <a:pPr marL="384810" indent="-278765" algn="l" rtl="0" eaLnBrk="0">
              <a:lnSpc>
                <a:spcPct val="144000"/>
              </a:lnSpc>
              <a:spcBef>
                <a:spcPts val="5"/>
              </a:spcBef>
            </a:pP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</a:t>
            </a: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城镇公交停靠点结合客运枢纽进行设置，按</a:t>
            </a:r>
            <a:r>
              <a:rPr sz="2000" kern="0" spc="-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照服务半径及村庄集聚情况合理进行设置</a:t>
            </a:r>
            <a:r>
              <a:rPr sz="2000" kern="0" spc="-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22" name="textbox 1122"/>
          <p:cNvSpPr/>
          <p:nvPr/>
        </p:nvSpPr>
        <p:spPr>
          <a:xfrm>
            <a:off x="594359" y="3454907"/>
            <a:ext cx="4079875" cy="281940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182245" algn="l" rtl="0" eaLnBrk="0">
              <a:lnSpc>
                <a:spcPct val="200000"/>
              </a:lnSpc>
            </a:pPr>
            <a:r>
              <a:rPr sz="20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  规划道路形成主干道、次干道、支路三个级别，主干道宽12—20米，次干道宽7—12米，支路宽4—7米。</a:t>
            </a:r>
            <a:endParaRPr lang="en-US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24" name="textbox 1124"/>
          <p:cNvSpPr/>
          <p:nvPr/>
        </p:nvSpPr>
        <p:spPr>
          <a:xfrm>
            <a:off x="566927" y="2663952"/>
            <a:ext cx="9451975" cy="594359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900" dirty="0"/>
          </a:p>
          <a:p>
            <a:pPr marL="832485" algn="l" rtl="0" eaLnBrk="0">
              <a:lnSpc>
                <a:spcPct val="97000"/>
              </a:lnSpc>
            </a:pPr>
            <a:r>
              <a:rPr lang="en-US" sz="2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</a:t>
            </a:r>
            <a:r>
              <a:rPr sz="2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形成“</a:t>
            </a:r>
            <a:r>
              <a:rPr lang="zh-CN" sz="2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</a:t>
            </a:r>
            <a:r>
              <a:rPr lang="en-US" altLang="zh-CN" sz="2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2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</a:t>
            </a:r>
            <a:r>
              <a:rPr lang="en-US" altLang="zh-CN" sz="2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2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支路</a:t>
            </a:r>
            <a:r>
              <a:rPr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”的路网结构</a:t>
            </a:r>
            <a:endParaRPr lang="en-US" altLang="en-US" sz="2400" dirty="0"/>
          </a:p>
        </p:txBody>
      </p:sp>
      <p:sp>
        <p:nvSpPr>
          <p:cNvPr id="1128" name="textbox 1128"/>
          <p:cNvSpPr/>
          <p:nvPr/>
        </p:nvSpPr>
        <p:spPr>
          <a:xfrm>
            <a:off x="676275" y="1854835"/>
            <a:ext cx="3399155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7.2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道路交通规划</a:t>
            </a:r>
            <a:endParaRPr lang="en-US" altLang="en-US" sz="3200" dirty="0"/>
          </a:p>
        </p:txBody>
      </p:sp>
      <p:sp>
        <p:nvSpPr>
          <p:cNvPr id="1132" name="textbox 1132"/>
          <p:cNvSpPr/>
          <p:nvPr/>
        </p:nvSpPr>
        <p:spPr>
          <a:xfrm>
            <a:off x="660903" y="917702"/>
            <a:ext cx="388492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品质升级   </a:t>
            </a:r>
            <a:r>
              <a:rPr sz="2100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建设高品质中心镇区</a:t>
            </a:r>
            <a:endParaRPr lang="en-US" altLang="en-US" sz="2100" dirty="0"/>
          </a:p>
        </p:txBody>
      </p:sp>
      <p:sp>
        <p:nvSpPr>
          <p:cNvPr id="1134" name="path"/>
          <p:cNvSpPr/>
          <p:nvPr/>
        </p:nvSpPr>
        <p:spPr>
          <a:xfrm>
            <a:off x="1891736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36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38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54" name="group 154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1142" name="picture 11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1144" name="textbox 1144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1300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lang="en-US" sz="20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24</a:t>
              </a:r>
              <a:endPara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2" name="picture 1118" descr="H:/砚山县阿猛镇国土空间规划4.19/阿猛镇中心政区规划图/工程图件/出图/09中心镇区道路交通规划图.jpg09中心镇区道路交通规划图"/>
          <p:cNvPicPr>
            <a:picLocks noChangeAspect="1"/>
          </p:cNvPicPr>
          <p:nvPr/>
        </p:nvPicPr>
        <p:blipFill>
          <a:blip r:embed="rId3"/>
          <a:srcRect l="3185" t="84435" r="83145" b="3897"/>
          <a:stretch>
            <a:fillRect/>
          </a:stretch>
        </p:blipFill>
        <p:spPr>
          <a:xfrm rot="21600000">
            <a:off x="8077200" y="13099415"/>
            <a:ext cx="1390015" cy="167894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1032" descr="C:/Users/Administrator/Desktop/阿猛9.3图纸/23中心镇区公共服务设施体系规划图.jpg23中心镇区公共服务设施体系规划图"/>
          <p:cNvPicPr>
            <a:picLocks noChangeAspect="1"/>
          </p:cNvPicPr>
          <p:nvPr/>
        </p:nvPicPr>
        <p:blipFill>
          <a:blip r:embed="rId1"/>
          <a:srcRect l="3764" t="18452" r="2671" b="21306"/>
          <a:stretch>
            <a:fillRect/>
          </a:stretch>
        </p:blipFill>
        <p:spPr>
          <a:xfrm rot="21600000">
            <a:off x="864235" y="6344920"/>
            <a:ext cx="8974455" cy="8176260"/>
          </a:xfrm>
          <a:prstGeom prst="rect">
            <a:avLst/>
          </a:prstGeom>
        </p:spPr>
      </p:pic>
      <p:grpSp>
        <p:nvGrpSpPr>
          <p:cNvPr id="144" name="group 144"/>
          <p:cNvGrpSpPr/>
          <p:nvPr>
            <p:custDataLst>
              <p:tags r:id="rId2"/>
            </p:custDataLst>
          </p:nvPr>
        </p:nvGrpSpPr>
        <p:grpSpPr>
          <a:xfrm rot="21600000">
            <a:off x="676402" y="3732650"/>
            <a:ext cx="4567555" cy="1184275"/>
            <a:chOff x="42418" y="36189"/>
            <a:chExt cx="4567555" cy="1184275"/>
          </a:xfrm>
        </p:grpSpPr>
        <p:sp>
          <p:nvSpPr>
            <p:cNvPr id="1050" name="rect"/>
            <p:cNvSpPr/>
            <p:nvPr>
              <p:custDataLst>
                <p:tags r:id="rId3"/>
              </p:custDataLst>
            </p:nvPr>
          </p:nvSpPr>
          <p:spPr>
            <a:xfrm>
              <a:off x="42418" y="234309"/>
              <a:ext cx="4567555" cy="986155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52" name="rect"/>
            <p:cNvSpPr/>
            <p:nvPr>
              <p:custDataLst>
                <p:tags r:id="rId4"/>
              </p:custDataLst>
            </p:nvPr>
          </p:nvSpPr>
          <p:spPr>
            <a:xfrm>
              <a:off x="42418" y="36189"/>
              <a:ext cx="1428115" cy="299720"/>
            </a:xfrm>
            <a:prstGeom prst="rect">
              <a:avLst/>
            </a:pr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54" name="textbox 1054"/>
            <p:cNvSpPr/>
            <p:nvPr>
              <p:custDataLst>
                <p:tags r:id="rId5"/>
              </p:custDataLst>
            </p:nvPr>
          </p:nvSpPr>
          <p:spPr>
            <a:xfrm>
              <a:off x="268441" y="73654"/>
              <a:ext cx="4025265" cy="88773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1000"/>
                </a:lnSpc>
              </a:pPr>
              <a:endParaRPr lang="en-US" altLang="en-US" sz="100" dirty="0"/>
            </a:p>
            <a:p>
              <a:pPr marL="132715" algn="l" rtl="0" eaLnBrk="0">
                <a:lnSpc>
                  <a:spcPct val="98000"/>
                </a:lnSpc>
              </a:pPr>
              <a:r>
                <a:rPr sz="14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文化设施</a:t>
              </a:r>
              <a:endParaRPr lang="en-US" altLang="en-US" sz="1400" dirty="0"/>
            </a:p>
            <a:p>
              <a:pPr marL="12700" algn="l" rtl="0" eaLnBrk="0">
                <a:lnSpc>
                  <a:spcPct val="150000"/>
                </a:lnSpc>
                <a:spcBef>
                  <a:spcPts val="675"/>
                </a:spcBef>
              </a:pPr>
              <a:r>
                <a:rPr sz="1100" kern="0" spc="-1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   </a:t>
              </a:r>
              <a:r>
                <a:rPr sz="1100" kern="0" spc="-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在中心镇区规划新建1个乡镇综合文化站，推进图书馆资源流通、服务网站建设，满足居民使用的基本文化活动需求。</a:t>
              </a:r>
              <a:endParaRPr sz="1100" kern="0" spc="-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48" name="group 148"/>
          <p:cNvGrpSpPr/>
          <p:nvPr/>
        </p:nvGrpSpPr>
        <p:grpSpPr>
          <a:xfrm rot="21600000">
            <a:off x="644779" y="2561336"/>
            <a:ext cx="4567555" cy="1107440"/>
            <a:chOff x="10795" y="-5080"/>
            <a:chExt cx="4567555" cy="1107440"/>
          </a:xfrm>
        </p:grpSpPr>
        <p:sp>
          <p:nvSpPr>
            <p:cNvPr id="1062" name="rect"/>
            <p:cNvSpPr/>
            <p:nvPr/>
          </p:nvSpPr>
          <p:spPr>
            <a:xfrm>
              <a:off x="10795" y="57785"/>
              <a:ext cx="4567555" cy="1044575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64" name="rect"/>
            <p:cNvSpPr/>
            <p:nvPr/>
          </p:nvSpPr>
          <p:spPr>
            <a:xfrm>
              <a:off x="27305" y="-5080"/>
              <a:ext cx="1400810" cy="283845"/>
            </a:xfrm>
            <a:prstGeom prst="rect">
              <a:avLst/>
            </a:prstGeom>
            <a:solidFill>
              <a:srgbClr val="279B73">
                <a:alpha val="96862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66" name="textbox 1066"/>
            <p:cNvSpPr/>
            <p:nvPr/>
          </p:nvSpPr>
          <p:spPr>
            <a:xfrm>
              <a:off x="268441" y="16250"/>
              <a:ext cx="3922395" cy="86677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0000"/>
                </a:lnSpc>
              </a:pPr>
              <a:endParaRPr lang="en-US" altLang="en-US" sz="100" dirty="0"/>
            </a:p>
            <a:p>
              <a:pPr marL="132080" algn="l" rtl="0" eaLnBrk="0">
                <a:lnSpc>
                  <a:spcPct val="98000"/>
                </a:lnSpc>
              </a:pPr>
              <a:r>
                <a:rPr sz="14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机关团体</a:t>
              </a:r>
              <a:endParaRPr lang="en-US" altLang="en-US" sz="1400" dirty="0"/>
            </a:p>
            <a:p>
              <a:pPr marL="293370" indent="-280670" algn="l" rtl="0" eaLnBrk="0">
                <a:lnSpc>
                  <a:spcPct val="150000"/>
                </a:lnSpc>
                <a:spcBef>
                  <a:spcPts val="520"/>
                </a:spcBef>
              </a:pPr>
              <a:r>
                <a:rPr sz="1100" kern="0" spc="-1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   </a:t>
              </a:r>
              <a:r>
                <a:rPr sz="1100" kern="0" spc="-1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保留现状行政</a:t>
              </a:r>
              <a:r>
                <a:rPr sz="1100" kern="0" spc="-2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服务中心、党群服务中心、</a:t>
              </a:r>
              <a:r>
                <a:rPr sz="1100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sz="1100" kern="0" spc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派出所等功能。至2035年，基本建成法治政府、创新政</a:t>
              </a:r>
              <a:r>
                <a:rPr sz="1100" kern="0" spc="-3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府、廉洁政府和服务型政府。</a:t>
              </a:r>
              <a:endParaRPr lang="en-US" altLang="en-US" sz="1100" dirty="0"/>
            </a:p>
          </p:txBody>
        </p:sp>
      </p:grpSp>
      <p:sp>
        <p:nvSpPr>
          <p:cNvPr id="1068" name="rect"/>
          <p:cNvSpPr/>
          <p:nvPr>
            <p:custDataLst>
              <p:tags r:id="rId6"/>
            </p:custDataLst>
          </p:nvPr>
        </p:nvSpPr>
        <p:spPr>
          <a:xfrm>
            <a:off x="676275" y="5142230"/>
            <a:ext cx="4567555" cy="1081405"/>
          </a:xfrm>
          <a:prstGeom prst="rect">
            <a:avLst/>
          </a:prstGeom>
          <a:solidFill>
            <a:srgbClr val="F2F2F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70" name="textbox 1070"/>
          <p:cNvSpPr/>
          <p:nvPr/>
        </p:nvSpPr>
        <p:spPr>
          <a:xfrm>
            <a:off x="676275" y="1854835"/>
            <a:ext cx="4345305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7.3</a:t>
            </a:r>
            <a:r>
              <a:rPr sz="2800" kern="0" spc="76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公共服务设施规划</a:t>
            </a:r>
            <a:endParaRPr lang="en-US" altLang="en-US" sz="3200" dirty="0"/>
          </a:p>
        </p:txBody>
      </p:sp>
      <p:sp>
        <p:nvSpPr>
          <p:cNvPr id="1076" name="textbox 1076"/>
          <p:cNvSpPr/>
          <p:nvPr/>
        </p:nvSpPr>
        <p:spPr>
          <a:xfrm>
            <a:off x="660903" y="917702"/>
            <a:ext cx="388492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品质升级   </a:t>
            </a:r>
            <a:r>
              <a:rPr sz="2100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建设高品质中心镇区</a:t>
            </a:r>
            <a:endParaRPr lang="en-US" altLang="en-US" sz="2100" dirty="0"/>
          </a:p>
        </p:txBody>
      </p:sp>
      <p:sp>
        <p:nvSpPr>
          <p:cNvPr id="1078" name="path"/>
          <p:cNvSpPr/>
          <p:nvPr/>
        </p:nvSpPr>
        <p:spPr>
          <a:xfrm>
            <a:off x="1891736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80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82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84" name="textbox 1084"/>
          <p:cNvSpPr/>
          <p:nvPr>
            <p:custDataLst>
              <p:tags r:id="rId7"/>
            </p:custDataLst>
          </p:nvPr>
        </p:nvSpPr>
        <p:spPr>
          <a:xfrm>
            <a:off x="902425" y="5331021"/>
            <a:ext cx="3940809" cy="1885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sz="1100" kern="0" spc="-1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   </a:t>
            </a:r>
            <a:r>
              <a:rPr sz="1100" kern="0" spc="-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规划保留现状2所中学、1所小学、6所幼儿园，在现有教育设施基础上，改扩建砚山县阿猛镇第二幼儿园</a:t>
            </a:r>
            <a:r>
              <a:rPr lang="zh-CN" sz="1100" kern="0" spc="-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、扩建阿猛小学，</a:t>
            </a:r>
            <a:r>
              <a:rPr sz="1100" kern="0" spc="-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完善教育设施，提高教学质量</a:t>
            </a:r>
            <a:r>
              <a:rPr sz="1100" kern="0" spc="-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100" dirty="0"/>
          </a:p>
        </p:txBody>
      </p:sp>
      <p:sp>
        <p:nvSpPr>
          <p:cNvPr id="1088" name="textbox 1088"/>
          <p:cNvSpPr/>
          <p:nvPr>
            <p:custDataLst>
              <p:tags r:id="rId8"/>
            </p:custDataLst>
          </p:nvPr>
        </p:nvSpPr>
        <p:spPr>
          <a:xfrm>
            <a:off x="676275" y="5013960"/>
            <a:ext cx="1428115" cy="28638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88000"/>
              </a:lnSpc>
            </a:pPr>
            <a:endParaRPr lang="en-US" altLang="en-US" sz="100" dirty="0"/>
          </a:p>
          <a:p>
            <a:pPr marL="401955" algn="l" rtl="0" eaLnBrk="0">
              <a:lnSpc>
                <a:spcPct val="97000"/>
              </a:lnSpc>
            </a:pP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教育设施</a:t>
            </a:r>
            <a:endParaRPr lang="en-US" altLang="en-US" sz="1400" dirty="0"/>
          </a:p>
        </p:txBody>
      </p:sp>
      <p:grpSp>
        <p:nvGrpSpPr>
          <p:cNvPr id="150" name="group 150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1090" name="picture 109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1092" name="textbox 1092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1300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lang="en-US" sz="20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25</a:t>
              </a:r>
              <a:endPara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3" name="rect"/>
          <p:cNvSpPr/>
          <p:nvPr/>
        </p:nvSpPr>
        <p:spPr>
          <a:xfrm>
            <a:off x="5376545" y="5142230"/>
            <a:ext cx="4567555" cy="1081405"/>
          </a:xfrm>
          <a:prstGeom prst="rect">
            <a:avLst/>
          </a:prstGeom>
          <a:solidFill>
            <a:srgbClr val="F2F2F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4" name="textbox 1088"/>
          <p:cNvSpPr/>
          <p:nvPr>
            <p:custDataLst>
              <p:tags r:id="rId10"/>
            </p:custDataLst>
          </p:nvPr>
        </p:nvSpPr>
        <p:spPr>
          <a:xfrm>
            <a:off x="5376545" y="5013960"/>
            <a:ext cx="1428115" cy="286385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p>
            <a:pPr algn="l" rtl="0" eaLnBrk="0">
              <a:lnSpc>
                <a:spcPct val="188000"/>
              </a:lnSpc>
            </a:pPr>
            <a:endParaRPr lang="en-US" altLang="en-US" sz="100" dirty="0"/>
          </a:p>
          <a:p>
            <a:pPr marL="401955" algn="l" rtl="0" eaLnBrk="0">
              <a:lnSpc>
                <a:spcPct val="97000"/>
              </a:lnSpc>
            </a:pPr>
            <a:r>
              <a:rPr lang="zh-CN"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养老</a:t>
            </a: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设施</a:t>
            </a:r>
            <a:endParaRPr lang="en-US" altLang="en-US" sz="1400" dirty="0"/>
          </a:p>
        </p:txBody>
      </p:sp>
      <p:grpSp>
        <p:nvGrpSpPr>
          <p:cNvPr id="5" name="group 148"/>
          <p:cNvGrpSpPr/>
          <p:nvPr/>
        </p:nvGrpSpPr>
        <p:grpSpPr>
          <a:xfrm rot="21600000">
            <a:off x="5391404" y="2561336"/>
            <a:ext cx="4567555" cy="1107440"/>
            <a:chOff x="10795" y="-5080"/>
            <a:chExt cx="4567555" cy="1107440"/>
          </a:xfrm>
        </p:grpSpPr>
        <p:sp>
          <p:nvSpPr>
            <p:cNvPr id="6" name="rect"/>
            <p:cNvSpPr/>
            <p:nvPr/>
          </p:nvSpPr>
          <p:spPr>
            <a:xfrm>
              <a:off x="10795" y="57785"/>
              <a:ext cx="4567555" cy="1044575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7" name="rect"/>
            <p:cNvSpPr/>
            <p:nvPr/>
          </p:nvSpPr>
          <p:spPr>
            <a:xfrm>
              <a:off x="27305" y="-5080"/>
              <a:ext cx="1400810" cy="283845"/>
            </a:xfrm>
            <a:prstGeom prst="rect">
              <a:avLst/>
            </a:prstGeom>
            <a:solidFill>
              <a:srgbClr val="279B73">
                <a:alpha val="96862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8" name="textbox 1066"/>
            <p:cNvSpPr/>
            <p:nvPr/>
          </p:nvSpPr>
          <p:spPr>
            <a:xfrm>
              <a:off x="268441" y="16250"/>
              <a:ext cx="3922395" cy="866775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80000"/>
                </a:lnSpc>
              </a:pPr>
              <a:endParaRPr lang="en-US" altLang="en-US" sz="100" dirty="0"/>
            </a:p>
            <a:p>
              <a:pPr marL="132080" algn="l" rtl="0" eaLnBrk="0">
                <a:lnSpc>
                  <a:spcPct val="98000"/>
                </a:lnSpc>
              </a:pPr>
              <a:r>
                <a:rPr lang="zh-CN" sz="14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体育设施</a:t>
              </a:r>
              <a:endParaRPr lang="en-US" altLang="en-US" sz="1400" dirty="0"/>
            </a:p>
            <a:p>
              <a:pPr marL="293370" indent="-280670" algn="l" rtl="0" eaLnBrk="0">
                <a:lnSpc>
                  <a:spcPct val="150000"/>
                </a:lnSpc>
                <a:spcBef>
                  <a:spcPts val="520"/>
                </a:spcBef>
              </a:pPr>
              <a:r>
                <a:rPr sz="1100" kern="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      </a:t>
              </a:r>
              <a:r>
                <a:rPr sz="1100" kern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中心镇区配置体育运动场地，可结合公共服务中心设施，设置1处健身中心及室外活动场地。合理利用闲置地、公园绿地建设全民健身设施。</a:t>
              </a:r>
              <a:endParaRPr sz="11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93370" indent="-280670" algn="l" rtl="0" eaLnBrk="0">
                <a:lnSpc>
                  <a:spcPct val="150000"/>
                </a:lnSpc>
                <a:spcBef>
                  <a:spcPts val="520"/>
                </a:spcBef>
              </a:pPr>
              <a:endParaRPr lang="en-US" altLang="en-US" sz="1100" dirty="0"/>
            </a:p>
          </p:txBody>
        </p:sp>
      </p:grpSp>
      <p:grpSp>
        <p:nvGrpSpPr>
          <p:cNvPr id="9" name="group 148"/>
          <p:cNvGrpSpPr/>
          <p:nvPr/>
        </p:nvGrpSpPr>
        <p:grpSpPr>
          <a:xfrm rot="21600000">
            <a:off x="5382514" y="3773551"/>
            <a:ext cx="4567555" cy="1107440"/>
            <a:chOff x="10795" y="-5080"/>
            <a:chExt cx="4567555" cy="1107440"/>
          </a:xfrm>
        </p:grpSpPr>
        <p:sp>
          <p:nvSpPr>
            <p:cNvPr id="10" name="rect"/>
            <p:cNvSpPr/>
            <p:nvPr/>
          </p:nvSpPr>
          <p:spPr>
            <a:xfrm>
              <a:off x="10795" y="57785"/>
              <a:ext cx="4567555" cy="1044575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" name="rect"/>
            <p:cNvSpPr/>
            <p:nvPr/>
          </p:nvSpPr>
          <p:spPr>
            <a:xfrm>
              <a:off x="27305" y="-5080"/>
              <a:ext cx="1400810" cy="283845"/>
            </a:xfrm>
            <a:prstGeom prst="rect">
              <a:avLst/>
            </a:prstGeom>
            <a:solidFill>
              <a:srgbClr val="279B73">
                <a:alpha val="96862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" name="textbox 1066"/>
            <p:cNvSpPr/>
            <p:nvPr/>
          </p:nvSpPr>
          <p:spPr>
            <a:xfrm>
              <a:off x="268441" y="16250"/>
              <a:ext cx="3922395" cy="86677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0000"/>
                </a:lnSpc>
              </a:pPr>
              <a:endParaRPr lang="en-US" altLang="en-US" sz="100" dirty="0"/>
            </a:p>
            <a:p>
              <a:pPr marL="132080" algn="l" rtl="0" eaLnBrk="0">
                <a:lnSpc>
                  <a:spcPct val="98000"/>
                </a:lnSpc>
              </a:pPr>
              <a:r>
                <a:rPr lang="zh-CN" sz="14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医疗设施</a:t>
              </a:r>
              <a:endParaRPr lang="en-US" altLang="en-US" sz="1400" dirty="0"/>
            </a:p>
            <a:p>
              <a:pPr marL="293370" indent="-280670" algn="l" rtl="0" eaLnBrk="0">
                <a:lnSpc>
                  <a:spcPct val="150000"/>
                </a:lnSpc>
                <a:spcBef>
                  <a:spcPts val="520"/>
                </a:spcBef>
              </a:pPr>
              <a:r>
                <a:rPr sz="1100" kern="0" spc="-10" dirty="0">
                  <a:solidFill>
                    <a:srgbClr val="404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   </a:t>
              </a:r>
              <a:r>
                <a:rPr sz="1100" kern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规划保留位于镇区中部的阿猛卫生院1座，推进现状医疗卫生设施改扩建，新建砚山县中医医院阿猛分院 ，满足居民医疗卫生需求</a:t>
              </a:r>
              <a:r>
                <a:rPr lang="zh-CN" sz="1100" kern="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endParaRPr lang="zh-CN" sz="1100" kern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13" name="textbox 1066"/>
          <p:cNvSpPr/>
          <p:nvPr/>
        </p:nvSpPr>
        <p:spPr>
          <a:xfrm rot="21600000">
            <a:off x="5649050" y="5300466"/>
            <a:ext cx="3922395" cy="86677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293370" indent="-280670" algn="l" rtl="0" eaLnBrk="0">
              <a:lnSpc>
                <a:spcPct val="150000"/>
              </a:lnSpc>
              <a:spcBef>
                <a:spcPts val="520"/>
              </a:spcBef>
            </a:pPr>
            <a:r>
              <a:rPr sz="1100" kern="0" spc="-1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   </a:t>
            </a:r>
            <a:r>
              <a:rPr sz="1100" kern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规划新增1处社会福利设施，对自理、介助和介护老年人给予生活起居、餐饮服务、医疗保健、文化娱乐等综合服务。</a:t>
            </a:r>
            <a:endParaRPr sz="1100" kern="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4" name="picture 1032" descr="C:/Users/Administrator/Desktop/阿猛9.3图纸/23中心镇区公共服务设施体系规划图.jpg23中心镇区公共服务设施体系规划图"/>
          <p:cNvPicPr>
            <a:picLocks noChangeAspect="1"/>
          </p:cNvPicPr>
          <p:nvPr/>
        </p:nvPicPr>
        <p:blipFill>
          <a:blip r:embed="rId1"/>
          <a:srcRect l="3314" t="83943" r="84684" b="4299"/>
          <a:stretch>
            <a:fillRect/>
          </a:stretch>
        </p:blipFill>
        <p:spPr>
          <a:xfrm rot="21600000">
            <a:off x="8483600" y="12796520"/>
            <a:ext cx="1151255" cy="15957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picture 1094" descr="C:/Users/Administrator/Desktop/阿猛9.3图纸/27中心镇区市政基础设施规划图（电力电信工程规划）.jpg27中心镇区市政基础设施规划图（电力电信工程规划）"/>
          <p:cNvPicPr>
            <a:picLocks noChangeAspect="1"/>
          </p:cNvPicPr>
          <p:nvPr/>
        </p:nvPicPr>
        <p:blipFill>
          <a:blip r:embed="rId1"/>
          <a:srcRect l="4826" t="19469" r="2863" b="21022"/>
          <a:stretch>
            <a:fillRect/>
          </a:stretch>
        </p:blipFill>
        <p:spPr>
          <a:xfrm rot="21600000">
            <a:off x="777875" y="6445250"/>
            <a:ext cx="9178290" cy="8371840"/>
          </a:xfrm>
          <a:prstGeom prst="rect">
            <a:avLst/>
          </a:prstGeom>
        </p:spPr>
      </p:pic>
      <p:sp>
        <p:nvSpPr>
          <p:cNvPr id="1096" name="textbox 1096"/>
          <p:cNvSpPr/>
          <p:nvPr/>
        </p:nvSpPr>
        <p:spPr>
          <a:xfrm>
            <a:off x="594359" y="2404872"/>
            <a:ext cx="9752330" cy="3926204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</a:pPr>
            <a:endParaRPr lang="en-US" altLang="en-US" sz="1000" dirty="0"/>
          </a:p>
          <a:p>
            <a:pPr algn="l" rtl="0" eaLnBrk="0">
              <a:lnSpc>
                <a:spcPct val="124000"/>
              </a:lnSpc>
            </a:pPr>
            <a:endParaRPr lang="en-US" altLang="en-US" sz="1000" dirty="0"/>
          </a:p>
          <a:p>
            <a:pPr marL="403225" algn="l" rtl="0" eaLnBrk="0">
              <a:lnSpc>
                <a:spcPct val="122000"/>
              </a:lnSpc>
              <a:spcBef>
                <a:spcPts val="5"/>
              </a:spcBef>
            </a:pPr>
            <a:r>
              <a:rPr sz="1500" kern="0" spc="3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600" b="1" i="1" kern="0" spc="3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供水规划：</a:t>
            </a:r>
            <a:r>
              <a:rPr sz="1600" b="1" kern="0" spc="25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给水管网布置以环状为主，在管网不超过120米的间距布置消火栓，</a:t>
            </a:r>
            <a:r>
              <a:rPr sz="1500" kern="0" spc="4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连接室外消火栓               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的给水管管径不小于</a:t>
            </a:r>
            <a:r>
              <a:rPr sz="15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DN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0。</a:t>
            </a:r>
            <a:endParaRPr lang="en-US" altLang="en-US" sz="1500" dirty="0"/>
          </a:p>
          <a:p>
            <a:pPr marL="403225" algn="l" rtl="0" eaLnBrk="0">
              <a:lnSpc>
                <a:spcPct val="97000"/>
              </a:lnSpc>
              <a:spcBef>
                <a:spcPts val="1430"/>
              </a:spcBef>
            </a:pPr>
            <a:r>
              <a:rPr sz="1500" kern="0" spc="4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600" b="1" i="1" kern="0" spc="4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排水规划：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在镇区东南部新建污水处理厂，出水水质达到一级A类标准。</a:t>
            </a:r>
            <a:endParaRPr sz="1600" b="1" kern="0" spc="170" dirty="0">
              <a:solidFill>
                <a:srgbClr val="279B7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03225" algn="l" rtl="0" eaLnBrk="0">
              <a:lnSpc>
                <a:spcPct val="97000"/>
              </a:lnSpc>
              <a:spcBef>
                <a:spcPts val="1425"/>
              </a:spcBef>
            </a:pPr>
            <a:r>
              <a:rPr sz="1500" kern="0" spc="7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600" b="1" i="1" kern="0" spc="7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供电规划：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镇区西南侧阿猛变电站供给，为35KV变电站</a:t>
            </a:r>
            <a:r>
              <a:rPr sz="1500" kern="0" spc="6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500" dirty="0"/>
          </a:p>
          <a:p>
            <a:pPr marL="403225" algn="l" rtl="0" eaLnBrk="0">
              <a:lnSpc>
                <a:spcPct val="97000"/>
              </a:lnSpc>
              <a:spcBef>
                <a:spcPts val="1425"/>
              </a:spcBef>
            </a:pPr>
            <a:r>
              <a:rPr sz="1500" kern="0" spc="5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600" b="1" i="1" kern="0" spc="5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通信规划：</a:t>
            </a:r>
            <a:r>
              <a:rPr sz="1500" kern="0" spc="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规划保留现状邮电所</a:t>
            </a:r>
            <a:r>
              <a:rPr sz="1500" kern="0" spc="4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500" dirty="0"/>
          </a:p>
          <a:p>
            <a:pPr marL="399415" indent="3175" algn="l" rtl="0" eaLnBrk="0">
              <a:lnSpc>
                <a:spcPct val="122000"/>
              </a:lnSpc>
              <a:spcBef>
                <a:spcPts val="1425"/>
              </a:spcBef>
            </a:pPr>
            <a:r>
              <a:rPr sz="1500" kern="0" spc="5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600" b="1" i="1" kern="0" spc="5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燃气规划：</a:t>
            </a:r>
            <a:r>
              <a:rPr sz="1500" kern="0" spc="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近期采用瓶装液化石油气作为气源，远期采用中缅管道天然气作为气源。</a:t>
            </a:r>
            <a:endParaRPr sz="1500" kern="0" spc="5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lang="en-US" altLang="en-US" sz="1100" dirty="0"/>
          </a:p>
          <a:p>
            <a:pPr marL="411480" indent="-8255" algn="l" rtl="0" eaLnBrk="0">
              <a:lnSpc>
                <a:spcPct val="123000"/>
              </a:lnSpc>
              <a:spcBef>
                <a:spcPts val="5"/>
              </a:spcBef>
            </a:pPr>
            <a:r>
              <a:rPr sz="1500" kern="0" spc="7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600" b="1" i="1" kern="0" spc="7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环卫规划：</a:t>
            </a: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新建阿猛镇集镇区垃圾转运站一座，覆盖集镇区生活垃圾中转。中心镇区生活垃圾转运至砚山县垃圾焚烧发电厂处置。</a:t>
            </a:r>
            <a:endParaRPr sz="1500" kern="0" spc="7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00" name="textbox 1100"/>
          <p:cNvSpPr/>
          <p:nvPr/>
        </p:nvSpPr>
        <p:spPr>
          <a:xfrm>
            <a:off x="676275" y="1854835"/>
            <a:ext cx="3291840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7.4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基础设施规划</a:t>
            </a:r>
            <a:endParaRPr lang="en-US" altLang="en-US" sz="3200" dirty="0"/>
          </a:p>
        </p:txBody>
      </p:sp>
      <p:sp>
        <p:nvSpPr>
          <p:cNvPr id="1104" name="textbox 1104"/>
          <p:cNvSpPr/>
          <p:nvPr/>
        </p:nvSpPr>
        <p:spPr>
          <a:xfrm>
            <a:off x="660903" y="917702"/>
            <a:ext cx="388492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品质升级   </a:t>
            </a:r>
            <a:r>
              <a:rPr sz="2100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建设高品质中心镇区</a:t>
            </a:r>
            <a:endParaRPr lang="en-US" altLang="en-US" sz="2100" dirty="0"/>
          </a:p>
        </p:txBody>
      </p:sp>
      <p:sp>
        <p:nvSpPr>
          <p:cNvPr id="1106" name="path"/>
          <p:cNvSpPr/>
          <p:nvPr/>
        </p:nvSpPr>
        <p:spPr>
          <a:xfrm>
            <a:off x="1891736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08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10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52" name="group 152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1114" name="picture 11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1116" name="textbox 1116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1300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sz="20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lang="en-US" sz="20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6</a:t>
              </a:r>
              <a:endPara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2" name="picture 1094" descr="H:/砚山县阿猛镇国土空间规划4.19/阿猛镇中心政区规划图/工程图件/出图/08中心镇区市政基础设施规划图.jpg08中心镇区市政基础设施规划图"/>
          <p:cNvPicPr>
            <a:picLocks noChangeAspect="1"/>
          </p:cNvPicPr>
          <p:nvPr/>
        </p:nvPicPr>
        <p:blipFill>
          <a:blip r:embed="rId3"/>
          <a:srcRect l="3239" t="83970" r="83634" b="9774"/>
          <a:stretch>
            <a:fillRect/>
          </a:stretch>
        </p:blipFill>
        <p:spPr>
          <a:xfrm rot="21600000">
            <a:off x="8203565" y="13546455"/>
            <a:ext cx="1550670" cy="103822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textbox 1100"/>
          <p:cNvSpPr/>
          <p:nvPr/>
        </p:nvSpPr>
        <p:spPr>
          <a:xfrm>
            <a:off x="676275" y="1854835"/>
            <a:ext cx="3291840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8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7.5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zh-CN"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四线控制</a:t>
            </a:r>
            <a:endParaRPr lang="zh-CN" sz="3200" b="1" kern="0" spc="10" dirty="0">
              <a:solidFill>
                <a:srgbClr val="279B73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04" name="textbox 1104"/>
          <p:cNvSpPr/>
          <p:nvPr/>
        </p:nvSpPr>
        <p:spPr>
          <a:xfrm>
            <a:off x="660903" y="917702"/>
            <a:ext cx="3884929" cy="3543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50"/>
              </a:lnSpc>
            </a:pPr>
            <a:r>
              <a:rPr sz="2100" b="1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品质升级   </a:t>
            </a:r>
            <a:r>
              <a:rPr sz="2100" kern="0" spc="7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建设高品质中心镇区</a:t>
            </a:r>
            <a:endParaRPr lang="en-US" altLang="en-US" sz="2100" dirty="0"/>
          </a:p>
        </p:txBody>
      </p:sp>
      <p:pic>
        <p:nvPicPr>
          <p:cNvPr id="1094" name="picture 1094" descr="C:/Users/Administrator/Desktop/阿猛9.3图纸/21中心镇区控制线规划图.jpg21中心镇区控制线规划图"/>
          <p:cNvPicPr>
            <a:picLocks noChangeAspect="1"/>
          </p:cNvPicPr>
          <p:nvPr/>
        </p:nvPicPr>
        <p:blipFill>
          <a:blip r:embed="rId1"/>
          <a:srcRect l="4419" t="19640" r="3204" b="19640"/>
          <a:stretch>
            <a:fillRect/>
          </a:stretch>
        </p:blipFill>
        <p:spPr>
          <a:xfrm rot="21600000">
            <a:off x="812800" y="6431280"/>
            <a:ext cx="9065895" cy="8431530"/>
          </a:xfrm>
          <a:prstGeom prst="rect">
            <a:avLst/>
          </a:prstGeom>
        </p:spPr>
      </p:pic>
      <p:sp>
        <p:nvSpPr>
          <p:cNvPr id="1106" name="path"/>
          <p:cNvSpPr/>
          <p:nvPr/>
        </p:nvSpPr>
        <p:spPr>
          <a:xfrm>
            <a:off x="1891736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08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10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52" name="group 152"/>
          <p:cNvGrpSpPr/>
          <p:nvPr/>
        </p:nvGrpSpPr>
        <p:grpSpPr>
          <a:xfrm rot="21600000">
            <a:off x="9956292" y="14366747"/>
            <a:ext cx="736092" cy="425196"/>
            <a:chOff x="0" y="0"/>
            <a:chExt cx="736092" cy="425196"/>
          </a:xfrm>
        </p:grpSpPr>
        <p:pic>
          <p:nvPicPr>
            <p:cNvPr id="1114" name="picture 11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36092" cy="425196"/>
            </a:xfrm>
            <a:prstGeom prst="rect">
              <a:avLst/>
            </a:prstGeom>
          </p:spPr>
        </p:pic>
        <p:sp>
          <p:nvSpPr>
            <p:cNvPr id="1116" name="textbox 1116"/>
            <p:cNvSpPr/>
            <p:nvPr/>
          </p:nvSpPr>
          <p:spPr>
            <a:xfrm>
              <a:off x="-12700" y="-12700"/>
              <a:ext cx="762000" cy="5086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241300" algn="l" rtl="0" eaLnBrk="0">
                <a:lnSpc>
                  <a:spcPts val="2460"/>
                </a:lnSpc>
                <a:spcBef>
                  <a:spcPts val="5"/>
                </a:spcBef>
              </a:pPr>
              <a:r>
                <a:rPr sz="20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lang="en-US" sz="20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7</a:t>
              </a:r>
              <a:endPara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graphicFrame>
        <p:nvGraphicFramePr>
          <p:cNvPr id="870" name="table 870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82930" y="2477770"/>
          <a:ext cx="9670415" cy="3801110"/>
        </p:xfrm>
        <a:graphic>
          <a:graphicData uri="http://schemas.openxmlformats.org/drawingml/2006/table">
            <a:tbl>
              <a:tblPr/>
              <a:tblGrid>
                <a:gridCol w="9670415"/>
              </a:tblGrid>
              <a:tr h="3515360">
                <a:tc>
                  <a:txBody>
                    <a:bodyPr/>
                    <a:p>
                      <a:pPr algn="l" rtl="0" eaLnBrk="0">
                        <a:lnSpc>
                          <a:spcPct val="123000"/>
                        </a:lnSpc>
                      </a:pPr>
                      <a:endParaRPr lang="en-US" altLang="en-US" sz="400" dirty="0"/>
                    </a:p>
                    <a:p>
                      <a:pPr marL="388620" indent="-271145" algn="l" rtl="0" eaLnBrk="0">
                        <a:lnSpc>
                          <a:spcPct val="150000"/>
                        </a:lnSpc>
                        <a:spcBef>
                          <a:spcPts val="5"/>
                        </a:spcBef>
                      </a:pPr>
                      <a:endParaRPr lang="en-US" altLang="en-US" sz="1800" dirty="0"/>
                    </a:p>
                    <a:p>
                      <a:pPr marL="386715" indent="-269240" algn="l" rtl="0" eaLnBrk="0">
                        <a:lnSpc>
                          <a:spcPct val="150000"/>
                        </a:lnSpc>
                        <a:spcBef>
                          <a:spcPts val="100"/>
                        </a:spcBef>
                      </a:pPr>
                      <a:r>
                        <a:rPr sz="1800" b="1" kern="0" spc="50" dirty="0">
                          <a:solidFill>
                            <a:schemeClr val="accent6">
                              <a:alpha val="10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城市绿线</a:t>
                      </a:r>
                      <a:r>
                        <a:rPr sz="1800" b="1" kern="0" spc="28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b="1" kern="0" spc="5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sz="18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城市绿线将对居</a:t>
                      </a:r>
                      <a:r>
                        <a:rPr sz="18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民休闲生活、</a:t>
                      </a:r>
                      <a:r>
                        <a:rPr sz="1800" kern="0" spc="-3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镇域景观多样性以及生态环境   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质量有重要影响的公园用地、</a:t>
                      </a:r>
                      <a:r>
                        <a:rPr sz="1800" kern="0" spc="-3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广场用地、</a:t>
                      </a:r>
                      <a:r>
                        <a:rPr sz="1800" kern="0" spc="-2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防护绿地等结构性绿地纳</a:t>
                      </a:r>
                      <a:r>
                        <a:rPr sz="18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入绿</a:t>
                      </a:r>
                      <a:r>
                        <a:rPr sz="18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线</a:t>
                      </a:r>
                      <a:r>
                        <a:rPr sz="1800" kern="0" spc="-2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，城市绿线按照《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城市绿线管理办法》进行管控。</a:t>
                      </a:r>
                      <a:endParaRPr lang="en-US" altLang="en-US" sz="1800" dirty="0"/>
                    </a:p>
                    <a:p>
                      <a:pPr marL="388620" indent="-271145" algn="l" rtl="0" eaLnBrk="0">
                        <a:lnSpc>
                          <a:spcPct val="150000"/>
                        </a:lnSpc>
                        <a:spcBef>
                          <a:spcPts val="25"/>
                        </a:spcBef>
                      </a:pPr>
                      <a:r>
                        <a:rPr sz="1800" b="1" kern="0" spc="40" dirty="0">
                          <a:solidFill>
                            <a:schemeClr val="accent2">
                              <a:alpha val="10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城市黄线</a:t>
                      </a:r>
                      <a:r>
                        <a:rPr sz="1800" b="1" kern="0" spc="28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b="1" kern="0" spc="4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：</a:t>
                      </a:r>
                      <a:r>
                        <a:rPr sz="18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城市黄线将对城市发展全局有影响的、</a:t>
                      </a:r>
                      <a:r>
                        <a:rPr sz="1800" kern="0" spc="-3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规划中确定的、</a:t>
                      </a:r>
                      <a:r>
                        <a:rPr sz="1800" kern="0" spc="-3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必须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控制的基础设施用地的控制界线纳入城市黄线</a:t>
                      </a:r>
                      <a:r>
                        <a:rPr sz="1800" kern="0" spc="-2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，城市黄线按照《城市黄线管理办法》进行管控</a:t>
                      </a:r>
                      <a:r>
                        <a:rPr lang="zh-CN"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lang="zh-CN" sz="1800" kern="0" spc="8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388620" indent="-271145" algn="l" rtl="0" eaLnBrk="0">
                        <a:lnSpc>
                          <a:spcPct val="150000"/>
                        </a:lnSpc>
                        <a:spcBef>
                          <a:spcPts val="25"/>
                        </a:spcBef>
                      </a:pPr>
                      <a:r>
                        <a:rPr sz="1800" b="1" kern="0" spc="50" dirty="0">
                          <a:solidFill>
                            <a:srgbClr val="0070C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城市蓝线</a:t>
                      </a:r>
                      <a:r>
                        <a:rPr sz="1800" b="1" kern="0" spc="29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800" b="1" kern="0" spc="5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：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不涉及城市</a:t>
                      </a:r>
                      <a:r>
                        <a:rPr lang="zh-CN"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蓝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线</a:t>
                      </a:r>
                      <a:r>
                        <a:rPr lang="zh-CN" altLang="en-US" sz="1800" dirty="0">
                          <a:ea typeface="宋体" panose="02010600030101010101" pitchFamily="2" charset="-122"/>
                          <a:sym typeface="+mn-ea"/>
                        </a:rPr>
                        <a:t>。</a:t>
                      </a:r>
                      <a:endParaRPr lang="en-US" altLang="en-US" sz="1800" dirty="0"/>
                    </a:p>
                    <a:p>
                      <a:pPr marL="388620" indent="-271145" algn="l" rtl="0" eaLnBrk="0">
                        <a:lnSpc>
                          <a:spcPct val="150000"/>
                        </a:lnSpc>
                        <a:spcBef>
                          <a:spcPts val="25"/>
                        </a:spcBef>
                      </a:pPr>
                      <a:r>
                        <a:rPr sz="1800" b="1" kern="0" spc="40" dirty="0">
                          <a:solidFill>
                            <a:srgbClr val="7030A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城市紫线</a:t>
                      </a:r>
                      <a:r>
                        <a:rPr sz="1800" b="1" kern="0" spc="29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800" b="1" kern="0" spc="40" dirty="0">
                          <a:solidFill>
                            <a:srgbClr val="658B7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：</a:t>
                      </a:r>
                      <a:r>
                        <a:rPr sz="18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不涉及城市紫线</a:t>
                      </a:r>
                      <a:r>
                        <a:rPr lang="zh-CN" altLang="en-US" sz="1800" dirty="0">
                          <a:ea typeface="宋体" panose="02010600030101010101" pitchFamily="2" charset="-122"/>
                          <a:sym typeface="+mn-ea"/>
                        </a:rPr>
                        <a:t>。</a:t>
                      </a:r>
                      <a:endParaRPr lang="zh-CN" altLang="en-US" sz="1800" dirty="0">
                        <a:ea typeface="宋体" panose="02010600030101010101" pitchFamily="2" charset="-122"/>
                      </a:endParaRPr>
                    </a:p>
                    <a:p>
                      <a:pPr marL="388620" indent="-271145" algn="l" rtl="0" eaLnBrk="0">
                        <a:lnSpc>
                          <a:spcPct val="150000"/>
                        </a:lnSpc>
                        <a:spcBef>
                          <a:spcPts val="25"/>
                        </a:spcBef>
                      </a:pPr>
                      <a:endParaRPr lang="en-US" altLang="en-US" sz="1800" dirty="0"/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658B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58B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58B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58B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picture 1094" descr="C:/Users/Administrator/Desktop/阿猛9.3图纸/21中心镇区控制线规划图.jpg21中心镇区控制线规划图"/>
          <p:cNvPicPr>
            <a:picLocks noChangeAspect="1"/>
          </p:cNvPicPr>
          <p:nvPr/>
        </p:nvPicPr>
        <p:blipFill>
          <a:blip r:embed="rId4"/>
          <a:srcRect l="3228" t="84256" r="84911" b="9712"/>
          <a:stretch>
            <a:fillRect/>
          </a:stretch>
        </p:blipFill>
        <p:spPr>
          <a:xfrm rot="21600000">
            <a:off x="8429625" y="13858875"/>
            <a:ext cx="1296670" cy="93281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1148" name="textbox 1148"/>
          <p:cNvSpPr/>
          <p:nvPr/>
        </p:nvSpPr>
        <p:spPr>
          <a:xfrm>
            <a:off x="726744" y="9260586"/>
            <a:ext cx="5673725" cy="17881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7200" kern="0" spc="830" dirty="0">
                <a:ln w="261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实施传导</a:t>
            </a:r>
            <a:endParaRPr lang="en-US" altLang="en-US" sz="7200" dirty="0"/>
          </a:p>
          <a:p>
            <a:pPr algn="l" rtl="0" eaLnBrk="0">
              <a:lnSpc>
                <a:spcPct val="107000"/>
              </a:lnSpc>
            </a:pPr>
            <a:endParaRPr lang="en-US" altLang="en-US" sz="1200" dirty="0"/>
          </a:p>
          <a:p>
            <a:pPr algn="l" rtl="0" eaLnBrk="0">
              <a:lnSpc>
                <a:spcPct val="11000"/>
              </a:lnSpc>
            </a:pPr>
            <a:endParaRPr lang="en-US" altLang="en-US" sz="100" dirty="0"/>
          </a:p>
          <a:p>
            <a:pPr marL="24765" algn="l" rtl="0" eaLnBrk="0">
              <a:lnSpc>
                <a:spcPct val="94000"/>
              </a:lnSpc>
            </a:pPr>
            <a:r>
              <a:rPr sz="3900" kern="0" spc="5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构建规划实施保障机制</a:t>
            </a:r>
            <a:endParaRPr lang="en-US" altLang="en-US" sz="3900" dirty="0"/>
          </a:p>
        </p:txBody>
      </p:sp>
      <p:sp>
        <p:nvSpPr>
          <p:cNvPr id="1150" name="textbox 1150"/>
          <p:cNvSpPr/>
          <p:nvPr/>
        </p:nvSpPr>
        <p:spPr>
          <a:xfrm>
            <a:off x="1182828" y="12135993"/>
            <a:ext cx="3702684" cy="14605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  <a:spcBef>
                <a:spcPts val="1670"/>
              </a:spcBef>
            </a:pPr>
            <a:r>
              <a:rPr lang="en-US" sz="2500" i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sz="2500" i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500" i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500" i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建立规划传导机制</a:t>
            </a:r>
            <a:endParaRPr lang="en-US" altLang="en-US" sz="2500" dirty="0"/>
          </a:p>
          <a:p>
            <a:pPr algn="l" rtl="0" eaLnBrk="0">
              <a:lnSpc>
                <a:spcPct val="107000"/>
              </a:lnSpc>
            </a:pPr>
            <a:endParaRPr lang="en-US" altLang="en-US" sz="13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8000"/>
              </a:lnSpc>
            </a:pPr>
            <a:r>
              <a:rPr lang="en-US"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500" i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建立规划实施保障机制</a:t>
            </a:r>
            <a:endParaRPr lang="en-US" altLang="en-US" sz="2500" dirty="0"/>
          </a:p>
        </p:txBody>
      </p:sp>
      <p:grpSp>
        <p:nvGrpSpPr>
          <p:cNvPr id="156" name="group 156"/>
          <p:cNvGrpSpPr/>
          <p:nvPr/>
        </p:nvGrpSpPr>
        <p:grpSpPr>
          <a:xfrm rot="21600000">
            <a:off x="713231" y="11283695"/>
            <a:ext cx="7060692" cy="259079"/>
            <a:chOff x="0" y="0"/>
            <a:chExt cx="7060692" cy="259079"/>
          </a:xfrm>
        </p:grpSpPr>
        <p:sp>
          <p:nvSpPr>
            <p:cNvPr id="1152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54" name="path"/>
            <p:cNvSpPr/>
            <p:nvPr/>
          </p:nvSpPr>
          <p:spPr>
            <a:xfrm>
              <a:off x="0" y="0"/>
              <a:ext cx="6387084" cy="176784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rect"/>
          <p:cNvSpPr/>
          <p:nvPr/>
        </p:nvSpPr>
        <p:spPr>
          <a:xfrm>
            <a:off x="597408" y="4226052"/>
            <a:ext cx="9468611" cy="6595871"/>
          </a:xfrm>
          <a:prstGeom prst="rect">
            <a:avLst/>
          </a:prstGeom>
          <a:solidFill>
            <a:srgbClr val="ADCFBB">
              <a:alpha val="8627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20" name="textbox 1220"/>
          <p:cNvSpPr/>
          <p:nvPr/>
        </p:nvSpPr>
        <p:spPr>
          <a:xfrm>
            <a:off x="1591310" y="4456430"/>
            <a:ext cx="5058410" cy="1670050"/>
          </a:xfrm>
          <a:prstGeom prst="rect">
            <a:avLst/>
          </a:prstGeom>
          <a:solidFill>
            <a:srgbClr val="E0ECE7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7000"/>
              </a:lnSpc>
            </a:pPr>
            <a:endParaRPr lang="en-US" altLang="en-US" sz="1000" dirty="0"/>
          </a:p>
          <a:p>
            <a:pPr marL="920750" algn="l" rtl="0" eaLnBrk="0">
              <a:lnSpc>
                <a:spcPts val="1850"/>
              </a:lnSpc>
              <a:spcBef>
                <a:spcPts val="5"/>
              </a:spcBef>
            </a:pPr>
            <a:r>
              <a:rPr sz="15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纵向传导</a:t>
            </a:r>
            <a:endParaRPr lang="en-US" altLang="en-US" sz="1500" dirty="0"/>
          </a:p>
        </p:txBody>
      </p:sp>
      <p:sp>
        <p:nvSpPr>
          <p:cNvPr id="1222" name="rect"/>
          <p:cNvSpPr/>
          <p:nvPr/>
        </p:nvSpPr>
        <p:spPr>
          <a:xfrm>
            <a:off x="1586483" y="8011668"/>
            <a:ext cx="5056632" cy="2494787"/>
          </a:xfrm>
          <a:prstGeom prst="rect">
            <a:avLst/>
          </a:prstGeom>
          <a:solidFill>
            <a:srgbClr val="E0ECE7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24" name="textbox 1224"/>
          <p:cNvSpPr/>
          <p:nvPr/>
        </p:nvSpPr>
        <p:spPr>
          <a:xfrm>
            <a:off x="6950964" y="10966704"/>
            <a:ext cx="3084829" cy="3686809"/>
          </a:xfrm>
          <a:prstGeom prst="rect">
            <a:avLst/>
          </a:prstGeom>
          <a:solidFill>
            <a:srgbClr val="E7F1ED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000"/>
              </a:lnSpc>
            </a:pPr>
            <a:endParaRPr lang="en-US" altLang="en-US" sz="100" dirty="0"/>
          </a:p>
          <a:p>
            <a:pPr marL="229235" algn="l" rtl="0" eaLnBrk="0">
              <a:lnSpc>
                <a:spcPct val="97000"/>
              </a:lnSpc>
            </a:pPr>
            <a:r>
              <a:rPr sz="1800" b="1" i="1" kern="0" spc="50" dirty="0">
                <a:solidFill>
                  <a:srgbClr val="3277B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总规--详细规划横向</a:t>
            </a:r>
            <a:r>
              <a:rPr sz="1800" b="1" i="1" kern="0" spc="40" dirty="0">
                <a:solidFill>
                  <a:srgbClr val="3277B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传导</a:t>
            </a:r>
            <a:endParaRPr lang="en-US" altLang="en-US" sz="1800" dirty="0"/>
          </a:p>
          <a:p>
            <a:pPr algn="l" rtl="0" eaLnBrk="0">
              <a:lnSpc>
                <a:spcPct val="123000"/>
              </a:lnSpc>
            </a:pPr>
            <a:endParaRPr lang="en-US" altLang="en-US" sz="1000" dirty="0"/>
          </a:p>
          <a:p>
            <a:pPr algn="l" rtl="0" eaLnBrk="0">
              <a:lnSpc>
                <a:spcPct val="125000"/>
              </a:lnSpc>
            </a:pPr>
            <a:endParaRPr lang="en-US" altLang="en-US" sz="300" dirty="0"/>
          </a:p>
          <a:p>
            <a:pPr marL="380365" indent="-276860" algn="l" rtl="0" eaLnBrk="0">
              <a:lnSpc>
                <a:spcPct val="132000"/>
              </a:lnSpc>
              <a:spcBef>
                <a:spcPts val="5"/>
              </a:spcBef>
            </a:pPr>
            <a:r>
              <a:rPr sz="1500" kern="0" spc="12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2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1500" kern="0" spc="1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强化乡镇级国土空间规划的</a:t>
            </a:r>
            <a:r>
              <a:rPr sz="15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500" kern="0" spc="10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横向统筹和传导</a:t>
            </a:r>
            <a:r>
              <a:rPr sz="1500" kern="0" spc="-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0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500" kern="0" spc="-3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0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包括空间</a:t>
            </a:r>
            <a:r>
              <a:rPr sz="15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500" kern="0" spc="1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格局、</a:t>
            </a:r>
            <a:r>
              <a:rPr sz="1500" kern="0" spc="-2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功能布局和规划分区、</a:t>
            </a:r>
            <a:r>
              <a:rPr sz="15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村庄布局规划、</a:t>
            </a:r>
            <a:r>
              <a:rPr sz="1500" kern="0" spc="-3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公共</a:t>
            </a:r>
            <a:r>
              <a:rPr sz="1500" kern="0" spc="1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服务设</a:t>
            </a:r>
            <a:r>
              <a:rPr sz="15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施配置等。</a:t>
            </a:r>
            <a:endParaRPr lang="en-US" altLang="en-US" sz="1500" dirty="0"/>
          </a:p>
        </p:txBody>
      </p:sp>
      <p:sp>
        <p:nvSpPr>
          <p:cNvPr id="1226" name="textbox 1226"/>
          <p:cNvSpPr/>
          <p:nvPr/>
        </p:nvSpPr>
        <p:spPr>
          <a:xfrm>
            <a:off x="597408" y="10966704"/>
            <a:ext cx="3083560" cy="3686809"/>
          </a:xfrm>
          <a:prstGeom prst="rect">
            <a:avLst/>
          </a:prstGeom>
          <a:solidFill>
            <a:srgbClr val="E7F1ED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2000"/>
              </a:lnSpc>
            </a:pPr>
            <a:endParaRPr lang="en-US" altLang="en-US" sz="1000" dirty="0"/>
          </a:p>
          <a:p>
            <a:pPr algn="l" rtl="0" eaLnBrk="0">
              <a:lnSpc>
                <a:spcPct val="132000"/>
              </a:lnSpc>
            </a:pPr>
            <a:endParaRPr lang="en-US" altLang="en-US" sz="1000" dirty="0"/>
          </a:p>
          <a:p>
            <a:pPr algn="l" rtl="0" eaLnBrk="0">
              <a:lnSpc>
                <a:spcPct val="132000"/>
              </a:lnSpc>
            </a:pPr>
            <a:endParaRPr lang="en-US" altLang="en-US" sz="10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128905" algn="l" rtl="0" eaLnBrk="0">
              <a:lnSpc>
                <a:spcPct val="97000"/>
              </a:lnSpc>
            </a:pPr>
            <a:r>
              <a:rPr lang="zh-CN" sz="1800" b="1" i="1" kern="0" spc="40" dirty="0">
                <a:solidFill>
                  <a:srgbClr val="3277B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州</a:t>
            </a:r>
            <a:r>
              <a:rPr sz="1800" b="1" i="1" kern="0" spc="40" dirty="0">
                <a:solidFill>
                  <a:srgbClr val="3277B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级--县--乡镇互动</a:t>
            </a:r>
            <a:r>
              <a:rPr sz="1800" b="1" i="1" kern="0" spc="30" dirty="0">
                <a:solidFill>
                  <a:srgbClr val="3277B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传导</a:t>
            </a:r>
            <a:endParaRPr lang="en-US" altLang="en-US" sz="1800" dirty="0"/>
          </a:p>
          <a:p>
            <a:pPr algn="l" rtl="0" eaLnBrk="0">
              <a:lnSpc>
                <a:spcPct val="123000"/>
              </a:lnSpc>
            </a:pPr>
            <a:endParaRPr lang="en-US" altLang="en-US" sz="1000" dirty="0"/>
          </a:p>
          <a:p>
            <a:pPr marL="381000" indent="-278765" algn="l" rtl="0" eaLnBrk="0">
              <a:lnSpc>
                <a:spcPct val="127000"/>
              </a:lnSpc>
              <a:spcBef>
                <a:spcPts val="460"/>
              </a:spcBef>
            </a:pP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1500" b="1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强制性内容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500" kern="0" spc="-1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三条控</a:t>
            </a: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制线、    </a:t>
            </a:r>
            <a:r>
              <a:rPr sz="1500" kern="0" spc="9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重大设施、</a:t>
            </a:r>
            <a:r>
              <a:rPr sz="1500" kern="0" spc="-3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9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历史文化保护线    </a:t>
            </a: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及空间管控要求。</a:t>
            </a:r>
            <a:endParaRPr lang="en-US" altLang="en-US" sz="1500" dirty="0"/>
          </a:p>
          <a:p>
            <a:pPr algn="l" rtl="0" eaLnBrk="0">
              <a:lnSpc>
                <a:spcPct val="105000"/>
              </a:lnSpc>
            </a:pPr>
            <a:endParaRPr lang="en-US" altLang="en-US" sz="500" dirty="0"/>
          </a:p>
          <a:p>
            <a:pPr marL="380365" indent="-278130" algn="l" rtl="0" eaLnBrk="0">
              <a:lnSpc>
                <a:spcPct val="127000"/>
              </a:lnSpc>
              <a:spcBef>
                <a:spcPts val="0"/>
              </a:spcBef>
            </a:pP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  </a:t>
            </a:r>
            <a:r>
              <a:rPr sz="1500" b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引导性内容</a:t>
            </a: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500" kern="0" spc="-2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</a:t>
            </a:r>
            <a:r>
              <a:rPr sz="1500" kern="0" spc="6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化落实上位    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规划确定的区域协同、</a:t>
            </a:r>
            <a:r>
              <a:rPr sz="1500" kern="0" spc="-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目标 </a:t>
            </a: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定位、</a:t>
            </a:r>
            <a:r>
              <a:rPr sz="1500" kern="0" spc="-3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空间格局、</a:t>
            </a:r>
            <a:r>
              <a:rPr sz="1500" kern="0" spc="-3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城</a:t>
            </a:r>
            <a:r>
              <a:rPr sz="1500" kern="0" spc="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镇体系。</a:t>
            </a:r>
            <a:endParaRPr lang="en-US" altLang="en-US" sz="1500" dirty="0"/>
          </a:p>
        </p:txBody>
      </p:sp>
      <p:sp>
        <p:nvSpPr>
          <p:cNvPr id="1228" name="textbox 1228"/>
          <p:cNvSpPr/>
          <p:nvPr/>
        </p:nvSpPr>
        <p:spPr>
          <a:xfrm>
            <a:off x="3774948" y="10966704"/>
            <a:ext cx="3083560" cy="3686809"/>
          </a:xfrm>
          <a:prstGeom prst="rect">
            <a:avLst/>
          </a:prstGeom>
          <a:solidFill>
            <a:srgbClr val="E7F1ED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1000" dirty="0"/>
          </a:p>
          <a:p>
            <a:pPr algn="l" rtl="0" eaLnBrk="0">
              <a:lnSpc>
                <a:spcPct val="100000"/>
              </a:lnSpc>
            </a:pPr>
            <a:endParaRPr lang="en-US" altLang="en-US" sz="1000" dirty="0"/>
          </a:p>
          <a:p>
            <a:pPr algn="l" rtl="0" eaLnBrk="0">
              <a:lnSpc>
                <a:spcPct val="101000"/>
              </a:lnSpc>
            </a:pPr>
            <a:endParaRPr lang="en-US" altLang="en-US" sz="1000" dirty="0"/>
          </a:p>
          <a:p>
            <a:pPr algn="l" rtl="0" eaLnBrk="0">
              <a:lnSpc>
                <a:spcPct val="101000"/>
              </a:lnSpc>
            </a:pPr>
            <a:endParaRPr lang="en-US" altLang="en-US" sz="10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457835" algn="l" rtl="0" eaLnBrk="0">
              <a:lnSpc>
                <a:spcPct val="97000"/>
              </a:lnSpc>
            </a:pPr>
            <a:r>
              <a:rPr sz="1800" b="1" i="1" kern="0" spc="50" dirty="0">
                <a:solidFill>
                  <a:srgbClr val="3277B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总规--专项互动传导</a:t>
            </a:r>
            <a:endParaRPr lang="en-US" altLang="en-US" sz="1800" dirty="0"/>
          </a:p>
          <a:p>
            <a:pPr algn="l" rtl="0" eaLnBrk="0">
              <a:lnSpc>
                <a:spcPct val="121000"/>
              </a:lnSpc>
            </a:pPr>
            <a:endParaRPr lang="en-US" altLang="en-US" sz="1000" dirty="0"/>
          </a:p>
          <a:p>
            <a:pPr algn="l" rtl="0" eaLnBrk="0">
              <a:lnSpc>
                <a:spcPct val="128000"/>
              </a:lnSpc>
            </a:pPr>
            <a:endParaRPr lang="en-US" altLang="en-US" sz="300" dirty="0"/>
          </a:p>
          <a:p>
            <a:pPr marL="462280" indent="-278130" algn="l" rtl="0" eaLnBrk="0">
              <a:lnSpc>
                <a:spcPct val="132000"/>
              </a:lnSpc>
              <a:spcBef>
                <a:spcPts val="0"/>
              </a:spcBef>
            </a:pPr>
            <a:r>
              <a:rPr sz="1500" kern="0" spc="11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15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对相关专项规划编制提出     </a:t>
            </a:r>
            <a:r>
              <a:rPr sz="1500" kern="0" spc="10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目标导向</a:t>
            </a:r>
            <a:r>
              <a:rPr sz="1500" kern="0" spc="-23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0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500" kern="0" spc="-2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0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约束性要求及     </a:t>
            </a:r>
            <a:r>
              <a:rPr sz="1500" kern="0" spc="1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深化的方向和重点等重要     </a:t>
            </a:r>
            <a:r>
              <a:rPr sz="15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技术指引；</a:t>
            </a:r>
            <a:r>
              <a:rPr sz="1500" kern="0" spc="-14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专项规划</a:t>
            </a:r>
            <a:r>
              <a:rPr sz="1500" kern="0" spc="10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进行     </a:t>
            </a:r>
            <a:r>
              <a:rPr sz="15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深化、优化和落实。</a:t>
            </a:r>
            <a:endParaRPr lang="en-US" altLang="en-US" sz="1500" dirty="0"/>
          </a:p>
        </p:txBody>
      </p:sp>
      <p:sp>
        <p:nvSpPr>
          <p:cNvPr id="1230" name="textbox 1230"/>
          <p:cNvSpPr/>
          <p:nvPr/>
        </p:nvSpPr>
        <p:spPr>
          <a:xfrm>
            <a:off x="734568" y="2892552"/>
            <a:ext cx="9325609" cy="107188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6000"/>
              </a:lnSpc>
            </a:pPr>
            <a:endParaRPr lang="en-US" altLang="en-US" sz="500" dirty="0"/>
          </a:p>
          <a:p>
            <a:pPr marL="1626870" algn="l" rtl="0" eaLnBrk="0">
              <a:lnSpc>
                <a:spcPct val="92000"/>
              </a:lnSpc>
              <a:spcBef>
                <a:spcPts val="5"/>
              </a:spcBef>
            </a:pPr>
            <a:r>
              <a:rPr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建立国土空间规划纵向、横向传导体系</a:t>
            </a:r>
            <a:endParaRPr lang="en-US" altLang="en-US" sz="2700" dirty="0"/>
          </a:p>
          <a:p>
            <a:pPr marL="1626870" algn="l" rtl="0" eaLnBrk="0">
              <a:lnSpc>
                <a:spcPts val="4200"/>
              </a:lnSpc>
            </a:pPr>
            <a:r>
              <a:rPr sz="2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保障乡镇级国土空间总体规划实施传导</a:t>
            </a:r>
            <a:endParaRPr lang="en-US" altLang="en-US" sz="2700" dirty="0"/>
          </a:p>
        </p:txBody>
      </p:sp>
      <p:sp>
        <p:nvSpPr>
          <p:cNvPr id="1232" name="rect"/>
          <p:cNvSpPr/>
          <p:nvPr/>
        </p:nvSpPr>
        <p:spPr>
          <a:xfrm>
            <a:off x="7088123" y="4456176"/>
            <a:ext cx="2554223" cy="3813047"/>
          </a:xfrm>
          <a:prstGeom prst="rect">
            <a:avLst/>
          </a:prstGeom>
          <a:solidFill>
            <a:srgbClr val="E0ECE7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34" name="rect"/>
          <p:cNvSpPr/>
          <p:nvPr/>
        </p:nvSpPr>
        <p:spPr>
          <a:xfrm>
            <a:off x="7088123" y="8465820"/>
            <a:ext cx="2554223" cy="2026920"/>
          </a:xfrm>
          <a:prstGeom prst="rect">
            <a:avLst/>
          </a:prstGeom>
          <a:solidFill>
            <a:srgbClr val="E0ECE7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36" name="textbox 1236"/>
          <p:cNvSpPr/>
          <p:nvPr/>
        </p:nvSpPr>
        <p:spPr>
          <a:xfrm>
            <a:off x="1735836" y="4762500"/>
            <a:ext cx="4758054" cy="570230"/>
          </a:xfrm>
          <a:prstGeom prst="rect">
            <a:avLst/>
          </a:prstGeom>
          <a:solidFill>
            <a:srgbClr val="73A99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lang="en-US" altLang="en-US" sz="1000" dirty="0"/>
          </a:p>
          <a:p>
            <a:pPr marL="995680" algn="l" rtl="0" eaLnBrk="0">
              <a:lnSpc>
                <a:spcPct val="97000"/>
              </a:lnSpc>
              <a:spcBef>
                <a:spcPts val="5"/>
              </a:spcBef>
            </a:pPr>
            <a:r>
              <a:rPr lang="zh-CN"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砚山县</a:t>
            </a: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国土空间总体规划</a:t>
            </a:r>
            <a:endParaRPr lang="en-US" altLang="en-US" sz="2000" dirty="0"/>
          </a:p>
        </p:txBody>
      </p:sp>
      <p:sp>
        <p:nvSpPr>
          <p:cNvPr id="1240" name="textbox 1240"/>
          <p:cNvSpPr/>
          <p:nvPr/>
        </p:nvSpPr>
        <p:spPr>
          <a:xfrm>
            <a:off x="1758695" y="9252711"/>
            <a:ext cx="4735195" cy="568959"/>
          </a:xfrm>
          <a:prstGeom prst="rect">
            <a:avLst/>
          </a:prstGeom>
          <a:solidFill>
            <a:srgbClr val="73A99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</a:pPr>
            <a:endParaRPr lang="en-US" altLang="en-US" sz="10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847090" algn="l" rtl="0" eaLnBrk="0">
              <a:lnSpc>
                <a:spcPct val="97000"/>
              </a:lnSpc>
            </a:pPr>
            <a:r>
              <a:rPr lang="zh-CN" sz="20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阿猛</a:t>
            </a:r>
            <a:r>
              <a:rPr sz="20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镇国土空间总体</a:t>
            </a: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</a:t>
            </a:r>
            <a:endParaRPr lang="en-US" altLang="en-US" sz="2000" dirty="0"/>
          </a:p>
        </p:txBody>
      </p:sp>
      <p:grpSp>
        <p:nvGrpSpPr>
          <p:cNvPr id="158" name="group 158"/>
          <p:cNvGrpSpPr/>
          <p:nvPr/>
        </p:nvGrpSpPr>
        <p:grpSpPr>
          <a:xfrm rot="21600000">
            <a:off x="1039622" y="4784725"/>
            <a:ext cx="515874" cy="4920107"/>
            <a:chOff x="0" y="0"/>
            <a:chExt cx="515874" cy="4920107"/>
          </a:xfrm>
        </p:grpSpPr>
        <p:pic>
          <p:nvPicPr>
            <p:cNvPr id="1242" name="picture 12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515874" cy="4920107"/>
            </a:xfrm>
            <a:prstGeom prst="rect">
              <a:avLst/>
            </a:prstGeom>
          </p:spPr>
        </p:pic>
        <p:sp>
          <p:nvSpPr>
            <p:cNvPr id="1244" name="textbox 1244"/>
            <p:cNvSpPr/>
            <p:nvPr/>
          </p:nvSpPr>
          <p:spPr>
            <a:xfrm>
              <a:off x="125730" y="1704340"/>
              <a:ext cx="302895" cy="1779905"/>
            </a:xfrm>
            <a:prstGeom prst="rect">
              <a:avLst/>
            </a:prstGeom>
          </p:spPr>
          <p:txBody>
            <a:bodyPr vert="eaVert" wrap="square" lIns="0" tIns="0" rIns="0" bIns="0"/>
            <a:lstStyle/>
            <a:p>
              <a:pPr algn="l" rtl="0" eaLnBrk="0">
                <a:lnSpc>
                  <a:spcPct val="82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114000"/>
                </a:lnSpc>
              </a:pPr>
              <a:r>
                <a:rPr lang="zh-CN" sz="2900" b="1" kern="0" spc="-140" baseline="160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县</a:t>
              </a:r>
              <a:r>
                <a:rPr sz="2900" b="1" kern="0" spc="-140" baseline="160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sz="1800" b="1" kern="0" spc="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sz="1900" b="1" kern="0" spc="-1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镇</a:t>
              </a:r>
              <a:r>
                <a:rPr lang="en-US" altLang="zh-CN" sz="1900" b="1" kern="0" spc="-1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zh-CN" altLang="en-US" sz="1900" b="1" kern="0" spc="-1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联</a:t>
              </a:r>
              <a:r>
                <a:rPr lang="en-US" altLang="zh-CN" sz="1900" b="1" kern="0" spc="-1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zh-CN" altLang="en-US" sz="1900" b="1" kern="0" spc="-1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动</a:t>
              </a:r>
              <a:endParaRPr lang="zh-CN" altLang="en-US" sz="1900" b="1" kern="0" spc="-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248" name="rect"/>
          <p:cNvSpPr/>
          <p:nvPr/>
        </p:nvSpPr>
        <p:spPr>
          <a:xfrm>
            <a:off x="2402078" y="6126537"/>
            <a:ext cx="42798" cy="3162185"/>
          </a:xfrm>
          <a:prstGeom prst="rect">
            <a:avLst/>
          </a:prstGeom>
          <a:solidFill>
            <a:srgbClr val="40404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52" name="textbox 1252"/>
          <p:cNvSpPr/>
          <p:nvPr/>
        </p:nvSpPr>
        <p:spPr>
          <a:xfrm>
            <a:off x="676201" y="1854751"/>
            <a:ext cx="3946525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lang="en-US"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建立规划传导机制</a:t>
            </a:r>
            <a:endParaRPr lang="en-US" altLang="en-US" sz="3200" dirty="0"/>
          </a:p>
        </p:txBody>
      </p:sp>
      <p:sp>
        <p:nvSpPr>
          <p:cNvPr id="1256" name="textbox 1256"/>
          <p:cNvSpPr/>
          <p:nvPr/>
        </p:nvSpPr>
        <p:spPr>
          <a:xfrm>
            <a:off x="7260335" y="4762500"/>
            <a:ext cx="2269489" cy="570230"/>
          </a:xfrm>
          <a:prstGeom prst="rect">
            <a:avLst/>
          </a:prstGeom>
          <a:solidFill>
            <a:srgbClr val="73A99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</a:pPr>
            <a:endParaRPr lang="en-US" altLang="en-US" sz="1000" dirty="0"/>
          </a:p>
          <a:p>
            <a:pPr marL="632460" algn="l" rtl="0" eaLnBrk="0">
              <a:lnSpc>
                <a:spcPct val="97000"/>
              </a:lnSpc>
              <a:spcBef>
                <a:spcPts val="0"/>
              </a:spcBef>
            </a:pP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专项规划</a:t>
            </a:r>
            <a:endParaRPr lang="en-US" altLang="en-US" sz="2000" dirty="0"/>
          </a:p>
        </p:txBody>
      </p:sp>
      <p:sp>
        <p:nvSpPr>
          <p:cNvPr id="1258" name="textbox 1258"/>
          <p:cNvSpPr/>
          <p:nvPr/>
        </p:nvSpPr>
        <p:spPr>
          <a:xfrm>
            <a:off x="651700" y="917702"/>
            <a:ext cx="4173220" cy="3530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实施传导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构建规划实施保障机制</a:t>
            </a:r>
            <a:endParaRPr lang="en-US" altLang="en-US" sz="2100" dirty="0"/>
          </a:p>
        </p:txBody>
      </p:sp>
      <p:sp>
        <p:nvSpPr>
          <p:cNvPr id="1260" name="path"/>
          <p:cNvSpPr/>
          <p:nvPr/>
        </p:nvSpPr>
        <p:spPr>
          <a:xfrm>
            <a:off x="1887308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62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64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66" name="path"/>
          <p:cNvSpPr/>
          <p:nvPr/>
        </p:nvSpPr>
        <p:spPr>
          <a:xfrm>
            <a:off x="7560817" y="5325618"/>
            <a:ext cx="294199" cy="2459732"/>
          </a:xfrm>
          <a:custGeom>
            <a:avLst/>
            <a:gdLst/>
            <a:ahLst/>
            <a:cxnLst/>
            <a:rect l="0" t="0" r="0" b="0"/>
            <a:pathLst>
              <a:path w="463" h="3873">
                <a:moveTo>
                  <a:pt x="20" y="0"/>
                </a:moveTo>
                <a:lnTo>
                  <a:pt x="20" y="3860"/>
                </a:lnTo>
                <a:moveTo>
                  <a:pt x="462" y="671"/>
                </a:moveTo>
                <a:lnTo>
                  <a:pt x="20" y="683"/>
                </a:lnTo>
                <a:moveTo>
                  <a:pt x="462" y="1620"/>
                </a:moveTo>
                <a:lnTo>
                  <a:pt x="20" y="1631"/>
                </a:lnTo>
                <a:moveTo>
                  <a:pt x="462" y="2361"/>
                </a:moveTo>
                <a:lnTo>
                  <a:pt x="20" y="2372"/>
                </a:lnTo>
                <a:moveTo>
                  <a:pt x="462" y="3148"/>
                </a:moveTo>
                <a:lnTo>
                  <a:pt x="20" y="3160"/>
                </a:lnTo>
                <a:moveTo>
                  <a:pt x="462" y="3842"/>
                </a:moveTo>
                <a:lnTo>
                  <a:pt x="20" y="3853"/>
                </a:lnTo>
              </a:path>
            </a:pathLst>
          </a:custGeom>
          <a:noFill/>
          <a:ln w="25400" cap="flat">
            <a:solidFill>
              <a:srgbClr val="404040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268" name="table 1268"/>
          <p:cNvGraphicFramePr>
            <a:graphicFrameLocks noGrp="1"/>
          </p:cNvGraphicFramePr>
          <p:nvPr/>
        </p:nvGraphicFramePr>
        <p:xfrm>
          <a:off x="7854442" y="9326626"/>
          <a:ext cx="1659890" cy="40259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98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600" dirty="0"/>
                    </a:p>
                    <a:p>
                      <a:pPr marL="37719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乡村振兴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70" name="table 1270"/>
          <p:cNvGraphicFramePr>
            <a:graphicFrameLocks noGrp="1"/>
          </p:cNvGraphicFramePr>
          <p:nvPr/>
        </p:nvGraphicFramePr>
        <p:xfrm>
          <a:off x="7854442" y="9835642"/>
          <a:ext cx="1659890" cy="40259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98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3000"/>
                        </a:lnSpc>
                      </a:pPr>
                      <a:endParaRPr lang="en-US" altLang="en-US" sz="1000" dirty="0"/>
                    </a:p>
                    <a:p>
                      <a:pPr marL="626745" algn="l" rtl="0" eaLnBrk="0">
                        <a:lnSpc>
                          <a:spcPts val="715"/>
                        </a:lnSpc>
                      </a:pPr>
                      <a:r>
                        <a:rPr sz="1800" b="1" kern="0" spc="-5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……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72" name="table 1272"/>
          <p:cNvGraphicFramePr>
            <a:graphicFrameLocks noGrp="1"/>
          </p:cNvGraphicFramePr>
          <p:nvPr/>
        </p:nvGraphicFramePr>
        <p:xfrm>
          <a:off x="7854442" y="8835897"/>
          <a:ext cx="1659890" cy="40132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862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600" dirty="0"/>
                    </a:p>
                    <a:p>
                      <a:pPr marL="376555" algn="l" rtl="0" eaLnBrk="0">
                        <a:lnSpc>
                          <a:spcPct val="98000"/>
                        </a:lnSpc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村庄布局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74" name="table 1274"/>
          <p:cNvGraphicFramePr>
            <a:graphicFrameLocks noGrp="1"/>
          </p:cNvGraphicFramePr>
          <p:nvPr/>
        </p:nvGraphicFramePr>
        <p:xfrm>
          <a:off x="7854442" y="6126226"/>
          <a:ext cx="1659890" cy="40068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79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600" dirty="0"/>
                    </a:p>
                    <a:p>
                      <a:pPr marL="381635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1800" b="1" kern="0" spc="-2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市政工程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76" name="table 1276"/>
          <p:cNvGraphicFramePr>
            <a:graphicFrameLocks noGrp="1"/>
          </p:cNvGraphicFramePr>
          <p:nvPr/>
        </p:nvGraphicFramePr>
        <p:xfrm>
          <a:off x="7854442" y="6642862"/>
          <a:ext cx="1659890" cy="40068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79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en-US" altLang="en-US" sz="600" dirty="0"/>
                    </a:p>
                    <a:p>
                      <a:pPr marL="37719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文化旅游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78" name="table 1278"/>
          <p:cNvGraphicFramePr>
            <a:graphicFrameLocks noGrp="1"/>
          </p:cNvGraphicFramePr>
          <p:nvPr/>
        </p:nvGraphicFramePr>
        <p:xfrm>
          <a:off x="7854442" y="7139686"/>
          <a:ext cx="1659890" cy="40068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79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600" dirty="0"/>
                    </a:p>
                    <a:p>
                      <a:pPr marL="377825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生态修复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0" name="table 1280"/>
          <p:cNvGraphicFramePr>
            <a:graphicFrameLocks noGrp="1"/>
          </p:cNvGraphicFramePr>
          <p:nvPr/>
        </p:nvGraphicFramePr>
        <p:xfrm>
          <a:off x="7854442" y="7616698"/>
          <a:ext cx="1659890" cy="40068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79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6000"/>
                        </a:lnSpc>
                      </a:pPr>
                      <a:endParaRPr lang="en-US" altLang="en-US" sz="100" dirty="0"/>
                    </a:p>
                    <a:p>
                      <a:pPr marL="626745" algn="l" rtl="0" eaLnBrk="0">
                        <a:lnSpc>
                          <a:spcPts val="715"/>
                        </a:lnSpc>
                      </a:pPr>
                      <a:r>
                        <a:rPr sz="1800" b="1" kern="0" spc="-5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……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82" name="table 1282"/>
          <p:cNvGraphicFramePr>
            <a:graphicFrameLocks noGrp="1"/>
          </p:cNvGraphicFramePr>
          <p:nvPr/>
        </p:nvGraphicFramePr>
        <p:xfrm>
          <a:off x="7854442" y="5541010"/>
          <a:ext cx="1659890" cy="40068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659890"/>
              </a:tblGrid>
              <a:tr h="3879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600" dirty="0"/>
                    </a:p>
                    <a:p>
                      <a:pPr marL="375920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1800" b="1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综合交通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84" name="picture 12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1286" name="textbox 1286"/>
          <p:cNvSpPr/>
          <p:nvPr/>
        </p:nvSpPr>
        <p:spPr>
          <a:xfrm>
            <a:off x="6643774" y="4458728"/>
            <a:ext cx="834389" cy="2609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855"/>
              </a:lnSpc>
            </a:pPr>
            <a:r>
              <a:rPr sz="15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横向统筹</a:t>
            </a:r>
            <a:endParaRPr lang="en-US" altLang="en-US" sz="1500" dirty="0"/>
          </a:p>
        </p:txBody>
      </p:sp>
      <p:sp>
        <p:nvSpPr>
          <p:cNvPr id="1288" name="textbox 1288"/>
          <p:cNvSpPr/>
          <p:nvPr/>
        </p:nvSpPr>
        <p:spPr>
          <a:xfrm>
            <a:off x="2499125" y="8073396"/>
            <a:ext cx="833755" cy="2603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845"/>
              </a:lnSpc>
            </a:pPr>
            <a:r>
              <a:rPr sz="15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细化落实</a:t>
            </a:r>
            <a:endParaRPr lang="en-US" altLang="en-US" sz="1500" dirty="0"/>
          </a:p>
        </p:txBody>
      </p:sp>
      <p:sp>
        <p:nvSpPr>
          <p:cNvPr id="1290" name="textbox 1290"/>
          <p:cNvSpPr/>
          <p:nvPr/>
        </p:nvSpPr>
        <p:spPr>
          <a:xfrm>
            <a:off x="6662694" y="8694172"/>
            <a:ext cx="833755" cy="2609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850"/>
              </a:lnSpc>
            </a:pPr>
            <a:r>
              <a:rPr sz="1500" b="1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横向统筹</a:t>
            </a:r>
            <a:endParaRPr lang="en-US" altLang="en-US" sz="1500" dirty="0"/>
          </a:p>
        </p:txBody>
      </p:sp>
      <p:pic>
        <p:nvPicPr>
          <p:cNvPr id="1292" name="picture 1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668134" y="9577578"/>
            <a:ext cx="816609" cy="117982"/>
          </a:xfrm>
          <a:prstGeom prst="rect">
            <a:avLst/>
          </a:prstGeom>
        </p:spPr>
      </p:pic>
      <p:pic>
        <p:nvPicPr>
          <p:cNvPr id="1294" name="picture 12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669785" y="9318625"/>
            <a:ext cx="814705" cy="117856"/>
          </a:xfrm>
          <a:prstGeom prst="rect">
            <a:avLst/>
          </a:prstGeom>
        </p:spPr>
      </p:pic>
      <p:sp>
        <p:nvSpPr>
          <p:cNvPr id="1296" name="textbox 1296"/>
          <p:cNvSpPr/>
          <p:nvPr/>
        </p:nvSpPr>
        <p:spPr>
          <a:xfrm>
            <a:off x="10172351" y="14430260"/>
            <a:ext cx="320675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28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1298" name="picture 12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649846" y="5083682"/>
            <a:ext cx="611759" cy="117856"/>
          </a:xfrm>
          <a:prstGeom prst="rect">
            <a:avLst/>
          </a:prstGeom>
        </p:spPr>
      </p:pic>
      <p:pic>
        <p:nvPicPr>
          <p:cNvPr id="1300" name="picture 13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649973" y="4888230"/>
            <a:ext cx="611632" cy="117856"/>
          </a:xfrm>
          <a:prstGeom prst="rect">
            <a:avLst/>
          </a:prstGeom>
        </p:spPr>
      </p:pic>
      <p:sp>
        <p:nvSpPr>
          <p:cNvPr id="1302" name="rect"/>
          <p:cNvSpPr/>
          <p:nvPr/>
        </p:nvSpPr>
        <p:spPr>
          <a:xfrm>
            <a:off x="7560817" y="9089897"/>
            <a:ext cx="25400" cy="951230"/>
          </a:xfrm>
          <a:prstGeom prst="rect">
            <a:avLst/>
          </a:prstGeom>
          <a:solidFill>
            <a:srgbClr val="40404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08" name="path"/>
          <p:cNvSpPr/>
          <p:nvPr/>
        </p:nvSpPr>
        <p:spPr>
          <a:xfrm>
            <a:off x="7573196" y="10017509"/>
            <a:ext cx="281820" cy="32504"/>
          </a:xfrm>
          <a:custGeom>
            <a:avLst/>
            <a:gdLst/>
            <a:ahLst/>
            <a:cxnLst/>
            <a:rect l="0" t="0" r="0" b="0"/>
            <a:pathLst>
              <a:path w="443" h="51">
                <a:moveTo>
                  <a:pt x="443" y="19"/>
                </a:moveTo>
                <a:lnTo>
                  <a:pt x="0" y="31"/>
                </a:lnTo>
              </a:path>
            </a:pathLst>
          </a:custGeom>
          <a:noFill/>
          <a:ln w="25400" cap="flat">
            <a:solidFill>
              <a:srgbClr val="404040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10" name="path"/>
          <p:cNvSpPr/>
          <p:nvPr/>
        </p:nvSpPr>
        <p:spPr>
          <a:xfrm>
            <a:off x="7573196" y="9517637"/>
            <a:ext cx="281820" cy="32504"/>
          </a:xfrm>
          <a:custGeom>
            <a:avLst/>
            <a:gdLst/>
            <a:ahLst/>
            <a:cxnLst/>
            <a:rect l="0" t="0" r="0" b="0"/>
            <a:pathLst>
              <a:path w="443" h="51">
                <a:moveTo>
                  <a:pt x="443" y="19"/>
                </a:moveTo>
                <a:lnTo>
                  <a:pt x="0" y="31"/>
                </a:lnTo>
              </a:path>
            </a:pathLst>
          </a:custGeom>
          <a:noFill/>
          <a:ln w="25400" cap="flat">
            <a:solidFill>
              <a:srgbClr val="404040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12" name="path"/>
          <p:cNvSpPr/>
          <p:nvPr/>
        </p:nvSpPr>
        <p:spPr>
          <a:xfrm>
            <a:off x="7573196" y="9075678"/>
            <a:ext cx="281820" cy="32504"/>
          </a:xfrm>
          <a:custGeom>
            <a:avLst/>
            <a:gdLst/>
            <a:ahLst/>
            <a:cxnLst/>
            <a:rect l="0" t="0" r="0" b="0"/>
            <a:pathLst>
              <a:path w="443" h="51">
                <a:moveTo>
                  <a:pt x="443" y="19"/>
                </a:moveTo>
                <a:lnTo>
                  <a:pt x="0" y="31"/>
                </a:lnTo>
              </a:path>
            </a:pathLst>
          </a:custGeom>
          <a:noFill/>
          <a:ln w="25400" cap="flat">
            <a:solidFill>
              <a:srgbClr val="404040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picture 13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11480" y="4454525"/>
            <a:ext cx="10044430" cy="4383405"/>
          </a:xfrm>
          <a:prstGeom prst="rect">
            <a:avLst/>
          </a:prstGeom>
        </p:spPr>
      </p:pic>
      <p:pic>
        <p:nvPicPr>
          <p:cNvPr id="1316" name="picture 13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18388" y="10748772"/>
            <a:ext cx="9055607" cy="3998975"/>
          </a:xfrm>
          <a:prstGeom prst="rect">
            <a:avLst/>
          </a:prstGeom>
        </p:spPr>
      </p:pic>
      <p:sp>
        <p:nvSpPr>
          <p:cNvPr id="1318" name="textbox 1318"/>
          <p:cNvSpPr/>
          <p:nvPr/>
        </p:nvSpPr>
        <p:spPr>
          <a:xfrm>
            <a:off x="595884" y="2644140"/>
            <a:ext cx="9464675" cy="594359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lang="en-US" altLang="en-US" sz="700" dirty="0"/>
          </a:p>
          <a:p>
            <a:pPr marL="3903345" algn="l" rtl="0" eaLnBrk="0">
              <a:lnSpc>
                <a:spcPct val="100000"/>
              </a:lnSpc>
              <a:spcBef>
                <a:spcPts val="5"/>
              </a:spcBef>
            </a:pPr>
            <a:r>
              <a:rPr sz="2700" b="1" kern="0" spc="-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“一张蓝图”</a:t>
            </a:r>
            <a:endParaRPr lang="en-US" altLang="en-US" sz="2700" dirty="0"/>
          </a:p>
        </p:txBody>
      </p:sp>
      <p:sp>
        <p:nvSpPr>
          <p:cNvPr id="1320" name="textbox 1320"/>
          <p:cNvSpPr/>
          <p:nvPr/>
        </p:nvSpPr>
        <p:spPr>
          <a:xfrm>
            <a:off x="597408" y="9156192"/>
            <a:ext cx="9464675" cy="59309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700" dirty="0"/>
          </a:p>
          <a:p>
            <a:pPr marL="3902075" algn="l" rtl="0" eaLnBrk="0">
              <a:lnSpc>
                <a:spcPts val="3255"/>
              </a:lnSpc>
              <a:spcBef>
                <a:spcPts val="5"/>
              </a:spcBef>
            </a:pPr>
            <a:r>
              <a:rPr sz="2700" b="1" kern="0" spc="-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“一套机制”</a:t>
            </a:r>
            <a:endParaRPr lang="en-US" altLang="en-US" sz="2700" dirty="0"/>
          </a:p>
        </p:txBody>
      </p:sp>
      <p:sp>
        <p:nvSpPr>
          <p:cNvPr id="1322" name="textbox 1322"/>
          <p:cNvSpPr/>
          <p:nvPr/>
        </p:nvSpPr>
        <p:spPr>
          <a:xfrm>
            <a:off x="832913" y="9904736"/>
            <a:ext cx="8915400" cy="60769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sz="16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建立健全空间规划管理、规划实施评估、规划实施考核督</a:t>
            </a:r>
            <a:r>
              <a:rPr sz="1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查等相关制度，</a:t>
            </a:r>
            <a:r>
              <a:rPr sz="1600" kern="0" spc="1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畅通全过程公众参与机制，</a:t>
            </a:r>
            <a:r>
              <a:rPr sz="16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创新规划实施配套政策体系，保障规</a:t>
            </a:r>
            <a:r>
              <a:rPr sz="16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划有效实施。</a:t>
            </a:r>
            <a:endParaRPr lang="en-US" altLang="en-US" sz="1600" kern="0" spc="5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24" name="textbox 1324"/>
          <p:cNvSpPr/>
          <p:nvPr/>
        </p:nvSpPr>
        <p:spPr>
          <a:xfrm>
            <a:off x="900067" y="3515111"/>
            <a:ext cx="8797290" cy="6070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4000"/>
              </a:lnSpc>
            </a:pPr>
            <a:r>
              <a:rPr sz="15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构建国土空间“一 张图”管理</a:t>
            </a:r>
            <a:r>
              <a:rPr sz="15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平台，形成全覆盖、全过程、全系统的国土空间规划“一张图”，为</a:t>
            </a:r>
            <a:endParaRPr lang="en-US" altLang="en-US" sz="1500" dirty="0"/>
          </a:p>
          <a:p>
            <a:pPr marL="24765" algn="l" rtl="0" eaLnBrk="0">
              <a:lnSpc>
                <a:spcPts val="2880"/>
              </a:lnSpc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国土空间精细化治理提供智能化手段，实现规划编制、审</a:t>
            </a: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批、实施、监督、评估闭环的智慧管理。</a:t>
            </a:r>
            <a:endParaRPr lang="en-US" altLang="en-US" sz="1500" dirty="0"/>
          </a:p>
        </p:txBody>
      </p:sp>
      <p:sp>
        <p:nvSpPr>
          <p:cNvPr id="1326" name="textbox 1326"/>
          <p:cNvSpPr/>
          <p:nvPr/>
        </p:nvSpPr>
        <p:spPr>
          <a:xfrm>
            <a:off x="676201" y="1854751"/>
            <a:ext cx="4760595" cy="4984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en-US"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8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.2</a:t>
            </a:r>
            <a:r>
              <a:rPr sz="2600" kern="0" spc="1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1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建立规划实施保障机制</a:t>
            </a:r>
            <a:endParaRPr lang="en-US" altLang="en-US" sz="3200" dirty="0"/>
          </a:p>
        </p:txBody>
      </p:sp>
      <p:sp>
        <p:nvSpPr>
          <p:cNvPr id="1328" name="textbox 1328"/>
          <p:cNvSpPr/>
          <p:nvPr/>
        </p:nvSpPr>
        <p:spPr>
          <a:xfrm>
            <a:off x="651700" y="917702"/>
            <a:ext cx="4173220" cy="3530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0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实施传导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构建规划实施保障机制</a:t>
            </a:r>
            <a:endParaRPr lang="en-US" altLang="en-US" sz="2100" dirty="0"/>
          </a:p>
        </p:txBody>
      </p:sp>
      <p:sp>
        <p:nvSpPr>
          <p:cNvPr id="1330" name="path"/>
          <p:cNvSpPr/>
          <p:nvPr/>
        </p:nvSpPr>
        <p:spPr>
          <a:xfrm>
            <a:off x="1887308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32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34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336" name="picture 1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1338" name="textbox 1338"/>
          <p:cNvSpPr/>
          <p:nvPr/>
        </p:nvSpPr>
        <p:spPr>
          <a:xfrm>
            <a:off x="10172351" y="14430260"/>
            <a:ext cx="320675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29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87"/>
          <p:cNvPicPr>
            <a:picLocks noChangeAspect="1"/>
          </p:cNvPicPr>
          <p:nvPr/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graphicFrame>
        <p:nvGraphicFramePr>
          <p:cNvPr id="42" name="table 42"/>
          <p:cNvGraphicFramePr>
            <a:graphicFrameLocks noGrp="1"/>
          </p:cNvGraphicFramePr>
          <p:nvPr/>
        </p:nvGraphicFramePr>
        <p:xfrm>
          <a:off x="338074" y="374650"/>
          <a:ext cx="9936480" cy="14205585"/>
        </p:xfrm>
        <a:graphic>
          <a:graphicData uri="http://schemas.openxmlformats.org/drawingml/2006/table">
            <a:tbl>
              <a:tblPr/>
              <a:tblGrid>
                <a:gridCol w="1870710"/>
                <a:gridCol w="2188845"/>
                <a:gridCol w="257175"/>
                <a:gridCol w="5619750"/>
              </a:tblGrid>
              <a:tr h="1420558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6600" kern="0" spc="-260" dirty="0">
                        <a:solidFill>
                          <a:srgbClr val="279B73">
                            <a:alpha val="100000"/>
                          </a:srgbClr>
                        </a:solidFill>
                        <a:latin typeface="Bahnschrift" panose="020B0502040204020203"/>
                        <a:ea typeface="Bahnschrift" panose="020B0502040204020203"/>
                        <a:cs typeface="Bahnschrift" panose="020B0502040204020203"/>
                      </a:endParaRPr>
                    </a:p>
                    <a:p>
                      <a:pPr marL="927735" algn="l" rtl="0" eaLnBrk="0">
                        <a:lnSpc>
                          <a:spcPct val="86000"/>
                        </a:lnSpc>
                        <a:spcBef>
                          <a:spcPts val="5"/>
                        </a:spcBef>
                      </a:pPr>
                      <a:r>
                        <a:rPr sz="6600" kern="0" spc="-26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01</a:t>
                      </a:r>
                      <a:endParaRPr lang="en-US" altLang="en-US" sz="6000" dirty="0"/>
                    </a:p>
                    <a:p>
                      <a:pPr marL="927100" algn="l" rtl="0" eaLnBrk="0">
                        <a:lnSpc>
                          <a:spcPct val="80000"/>
                        </a:lnSpc>
                        <a:spcBef>
                          <a:spcPts val="1135"/>
                        </a:spcBef>
                      </a:pPr>
                      <a:r>
                        <a:rPr sz="6600" kern="0" spc="-26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02</a:t>
                      </a:r>
                      <a:endParaRPr lang="en-US" altLang="en-US" sz="6600" dirty="0"/>
                    </a:p>
                    <a:p>
                      <a:pPr marL="927100" algn="l" rtl="0" eaLnBrk="0">
                        <a:lnSpc>
                          <a:spcPct val="80000"/>
                        </a:lnSpc>
                        <a:spcBef>
                          <a:spcPts val="745"/>
                        </a:spcBef>
                      </a:pPr>
                      <a:r>
                        <a:rPr sz="6600" kern="0" spc="-28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03</a:t>
                      </a:r>
                      <a:endParaRPr lang="en-US" altLang="en-US" sz="6600" dirty="0"/>
                    </a:p>
                    <a:p>
                      <a:pPr marL="927100" algn="l" rtl="0" eaLnBrk="0">
                        <a:lnSpc>
                          <a:spcPct val="80000"/>
                        </a:lnSpc>
                        <a:spcBef>
                          <a:spcPts val="755"/>
                        </a:spcBef>
                      </a:pPr>
                      <a:r>
                        <a:rPr sz="6600" kern="0" spc="-24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04</a:t>
                      </a:r>
                      <a:endParaRPr lang="en-US" altLang="en-US" sz="6600" dirty="0"/>
                    </a:p>
                    <a:p>
                      <a:pPr marL="927100" algn="l" rtl="0" eaLnBrk="0">
                        <a:lnSpc>
                          <a:spcPct val="80000"/>
                        </a:lnSpc>
                        <a:spcBef>
                          <a:spcPts val="1000"/>
                        </a:spcBef>
                      </a:pPr>
                      <a:r>
                        <a:rPr sz="6600" kern="0" spc="-28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05</a:t>
                      </a:r>
                      <a:endParaRPr lang="en-US" altLang="en-US" sz="6600" dirty="0"/>
                    </a:p>
                    <a:p>
                      <a:pPr marL="927100" algn="l" rtl="0" eaLnBrk="0">
                        <a:lnSpc>
                          <a:spcPct val="80000"/>
                        </a:lnSpc>
                        <a:spcBef>
                          <a:spcPts val="875"/>
                        </a:spcBef>
                      </a:pPr>
                      <a:r>
                        <a:rPr sz="6600" kern="0" spc="-27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06</a:t>
                      </a:r>
                      <a:endParaRPr lang="en-US" altLang="en-US" sz="6600" dirty="0"/>
                    </a:p>
                    <a:p>
                      <a:pPr marL="927100" algn="l" rtl="0" eaLnBrk="0">
                        <a:lnSpc>
                          <a:spcPct val="80000"/>
                        </a:lnSpc>
                        <a:spcBef>
                          <a:spcPts val="1065"/>
                        </a:spcBef>
                      </a:pPr>
                      <a:r>
                        <a:rPr sz="6600" kern="0" spc="-28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07</a:t>
                      </a:r>
                      <a:endParaRPr sz="6600" kern="0" spc="-280" dirty="0">
                        <a:solidFill>
                          <a:srgbClr val="279B73">
                            <a:alpha val="100000"/>
                          </a:srgbClr>
                        </a:solidFill>
                        <a:latin typeface="Bahnschrift" panose="020B0502040204020203"/>
                        <a:ea typeface="Bahnschrift" panose="020B0502040204020203"/>
                        <a:cs typeface="Bahnschrift" panose="020B0502040204020203"/>
                      </a:endParaRPr>
                    </a:p>
                    <a:p>
                      <a:pPr marL="927100" algn="l" rtl="0" eaLnBrk="0">
                        <a:lnSpc>
                          <a:spcPct val="80000"/>
                        </a:lnSpc>
                        <a:spcBef>
                          <a:spcPts val="1065"/>
                        </a:spcBef>
                      </a:pPr>
                      <a:r>
                        <a:rPr sz="6600" kern="0" spc="-28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Bahnschrift" panose="020B0502040204020203"/>
                          <a:ea typeface="Bahnschrift" panose="020B0502040204020203"/>
                          <a:cs typeface="Bahnschrift" panose="020B0502040204020203"/>
                        </a:rPr>
                        <a:t>08</a:t>
                      </a:r>
                      <a:endParaRPr lang="en-US" altLang="en-US" sz="6600" dirty="0"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1000" dirty="0"/>
                    </a:p>
                    <a:p>
                      <a:pPr marL="114935" algn="l" rtl="0" eaLnBrk="0">
                        <a:lnSpc>
                          <a:spcPct val="91000"/>
                        </a:lnSpc>
                      </a:pPr>
                      <a:r>
                        <a:rPr sz="3900" b="1" kern="0" spc="-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发展研判</a:t>
                      </a:r>
                      <a:endParaRPr lang="en-US" altLang="en-US" sz="3900" dirty="0"/>
                    </a:p>
                    <a:p>
                      <a:pPr marL="112395" indent="1905" algn="l" rtl="0" eaLnBrk="0">
                        <a:lnSpc>
                          <a:spcPct val="156000"/>
                        </a:lnSpc>
                        <a:spcBef>
                          <a:spcPts val="70"/>
                        </a:spcBef>
                      </a:pPr>
                      <a:r>
                        <a:rPr sz="3900" b="1" kern="0" spc="-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格局优化</a:t>
                      </a:r>
                      <a:r>
                        <a:rPr sz="3900" b="1" kern="0" spc="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endParaRPr sz="3900" b="1" kern="0" spc="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12395" indent="1905" algn="l" rtl="0" eaLnBrk="0">
                        <a:lnSpc>
                          <a:spcPct val="156000"/>
                        </a:lnSpc>
                        <a:spcBef>
                          <a:spcPts val="70"/>
                        </a:spcBef>
                      </a:pPr>
                      <a:r>
                        <a:rPr lang="zh-CN" sz="3900" b="1" kern="0" spc="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保护利用</a:t>
                      </a:r>
                      <a:endParaRPr sz="3900" b="1" kern="0" spc="3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12395" indent="1905" algn="l" rtl="0" eaLnBrk="0">
                        <a:lnSpc>
                          <a:spcPct val="156000"/>
                        </a:lnSpc>
                        <a:spcBef>
                          <a:spcPts val="70"/>
                        </a:spcBef>
                      </a:pPr>
                      <a:r>
                        <a:rPr sz="3900" b="1" kern="0" spc="-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城乡融合</a:t>
                      </a:r>
                      <a:endParaRPr sz="3900" b="1" kern="0" spc="2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12395" indent="1905" algn="l" rtl="0" eaLnBrk="0">
                        <a:lnSpc>
                          <a:spcPct val="156000"/>
                        </a:lnSpc>
                        <a:spcBef>
                          <a:spcPts val="70"/>
                        </a:spcBef>
                      </a:pPr>
                      <a:r>
                        <a:rPr sz="3900" b="1" kern="0" spc="-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强化支撑</a:t>
                      </a:r>
                      <a:endParaRPr sz="3900" b="1" kern="0" spc="2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12395" indent="1905" algn="l" rtl="0" eaLnBrk="0">
                        <a:lnSpc>
                          <a:spcPct val="156000"/>
                        </a:lnSpc>
                        <a:spcBef>
                          <a:spcPts val="70"/>
                        </a:spcBef>
                      </a:pPr>
                      <a:r>
                        <a:rPr sz="3900" b="1" kern="0" spc="-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整治修复</a:t>
                      </a:r>
                      <a:endParaRPr sz="3900" b="1" kern="0" spc="-3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12395" indent="1905" algn="l" rtl="0" eaLnBrk="0">
                        <a:lnSpc>
                          <a:spcPct val="156000"/>
                        </a:lnSpc>
                        <a:spcBef>
                          <a:spcPts val="70"/>
                        </a:spcBef>
                      </a:pPr>
                      <a:r>
                        <a:rPr sz="3900" b="1" kern="0" spc="-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品质升级</a:t>
                      </a:r>
                      <a:endParaRPr sz="3900" b="1" kern="0" spc="-30" dirty="0">
                        <a:solidFill>
                          <a:srgbClr val="279B73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marL="112395" indent="1905" algn="l" rtl="0" eaLnBrk="0">
                        <a:lnSpc>
                          <a:spcPct val="156000"/>
                        </a:lnSpc>
                        <a:spcBef>
                          <a:spcPts val="70"/>
                        </a:spcBef>
                      </a:pPr>
                      <a:r>
                        <a:rPr sz="3900" b="1" kern="0" spc="-30" dirty="0">
                          <a:solidFill>
                            <a:srgbClr val="279B73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实施传导</a:t>
                      </a:r>
                      <a:endParaRPr lang="en-US" altLang="en-US" sz="39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160020" algn="l" rtl="0" eaLnBrk="0">
                        <a:lnSpc>
                          <a:spcPts val="9385"/>
                        </a:lnSpc>
                      </a:pPr>
                      <a:r>
                        <a:rPr sz="7200" kern="0" spc="-440" dirty="0">
                          <a:solidFill>
                            <a:srgbClr val="BFBFB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目录</a:t>
                      </a:r>
                      <a:endParaRPr lang="en-US" altLang="en-US" sz="72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lang="en-US" altLang="en-US" sz="2900" dirty="0"/>
                    </a:p>
                  </a:txBody>
                  <a:tcPr marL="0" marR="0" marT="0" marB="0" vert="horz">
                    <a:lnL>
                      <a:noFill/>
                    </a:lnL>
                    <a:lnR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" name="textbox 44"/>
          <p:cNvSpPr/>
          <p:nvPr/>
        </p:nvSpPr>
        <p:spPr>
          <a:xfrm>
            <a:off x="4762500" y="9985756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215265" algn="l" rtl="0" eaLnBrk="0">
              <a:lnSpc>
                <a:spcPct val="95000"/>
              </a:lnSpc>
              <a:spcBef>
                <a:spcPts val="0"/>
              </a:spcBef>
            </a:pPr>
            <a:r>
              <a:rPr sz="2900" i="1" kern="0" spc="-150" dirty="0">
                <a:ln w="1015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推进国土综合整治和生态修复</a:t>
            </a:r>
            <a:endParaRPr lang="en-US" altLang="en-US" sz="2900" dirty="0"/>
          </a:p>
        </p:txBody>
      </p:sp>
      <p:sp>
        <p:nvSpPr>
          <p:cNvPr id="46" name="textbox 46"/>
          <p:cNvSpPr/>
          <p:nvPr/>
        </p:nvSpPr>
        <p:spPr>
          <a:xfrm>
            <a:off x="4762500" y="5366004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9000"/>
              </a:lnSpc>
            </a:pPr>
            <a:endParaRPr lang="en-US" altLang="en-US" sz="300" dirty="0"/>
          </a:p>
          <a:p>
            <a:pPr marL="198120" algn="l" rtl="0" eaLnBrk="0">
              <a:lnSpc>
                <a:spcPct val="95000"/>
              </a:lnSpc>
            </a:pPr>
            <a:r>
              <a:rPr sz="2900" i="1" kern="0" spc="-160" dirty="0">
                <a:ln w="1014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明确国土空间总体定位与目标</a:t>
            </a:r>
            <a:endParaRPr lang="en-US" altLang="en-US" sz="2900" dirty="0"/>
          </a:p>
        </p:txBody>
      </p:sp>
      <p:sp>
        <p:nvSpPr>
          <p:cNvPr id="48" name="textbox 48"/>
          <p:cNvSpPr/>
          <p:nvPr/>
        </p:nvSpPr>
        <p:spPr>
          <a:xfrm>
            <a:off x="4762500" y="6301740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lang="en-US" altLang="en-US" sz="400" dirty="0"/>
          </a:p>
          <a:p>
            <a:pPr marL="176530" algn="l" rtl="0" eaLnBrk="0">
              <a:lnSpc>
                <a:spcPct val="95000"/>
              </a:lnSpc>
              <a:spcBef>
                <a:spcPts val="5"/>
              </a:spcBef>
            </a:pPr>
            <a:r>
              <a:rPr sz="2900" i="1" kern="0" spc="-150" dirty="0">
                <a:ln w="1014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构建高质量的国土空间新格局</a:t>
            </a:r>
            <a:endParaRPr lang="en-US" altLang="en-US" sz="2900" dirty="0"/>
          </a:p>
        </p:txBody>
      </p:sp>
      <p:sp>
        <p:nvSpPr>
          <p:cNvPr id="50" name="textbox 50"/>
          <p:cNvSpPr/>
          <p:nvPr/>
        </p:nvSpPr>
        <p:spPr>
          <a:xfrm>
            <a:off x="4762500" y="8181340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400" dirty="0"/>
          </a:p>
          <a:p>
            <a:pPr marL="214630" algn="l" rtl="0" eaLnBrk="0">
              <a:lnSpc>
                <a:spcPct val="95000"/>
              </a:lnSpc>
              <a:spcBef>
                <a:spcPts val="0"/>
              </a:spcBef>
            </a:pPr>
            <a:r>
              <a:rPr sz="2900" i="1" kern="0" spc="-90" dirty="0">
                <a:ln w="1014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协同镇村统筹发展</a:t>
            </a:r>
            <a:endParaRPr lang="en-US" altLang="en-US" sz="2900" dirty="0"/>
          </a:p>
        </p:txBody>
      </p:sp>
      <p:sp>
        <p:nvSpPr>
          <p:cNvPr id="52" name="textbox 52"/>
          <p:cNvSpPr/>
          <p:nvPr/>
        </p:nvSpPr>
        <p:spPr>
          <a:xfrm>
            <a:off x="4762500" y="9071356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8000"/>
              </a:lnSpc>
            </a:pPr>
            <a:endParaRPr lang="en-US" altLang="en-US" sz="300" dirty="0"/>
          </a:p>
          <a:p>
            <a:pPr marL="219710" algn="l" rtl="0" eaLnBrk="0">
              <a:lnSpc>
                <a:spcPct val="95000"/>
              </a:lnSpc>
              <a:spcBef>
                <a:spcPts val="5"/>
              </a:spcBef>
            </a:pPr>
            <a:r>
              <a:rPr sz="2900" i="1" kern="0" spc="-120" dirty="0">
                <a:ln w="1014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完善重大基础设施支撑</a:t>
            </a:r>
            <a:endParaRPr lang="en-US" altLang="en-US" sz="2900" dirty="0"/>
          </a:p>
        </p:txBody>
      </p:sp>
      <p:sp>
        <p:nvSpPr>
          <p:cNvPr id="54" name="textbox 54"/>
          <p:cNvSpPr/>
          <p:nvPr/>
        </p:nvSpPr>
        <p:spPr>
          <a:xfrm>
            <a:off x="4762500" y="10918444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0000"/>
              </a:lnSpc>
            </a:pPr>
            <a:endParaRPr lang="en-US" altLang="en-US" sz="200" dirty="0"/>
          </a:p>
          <a:p>
            <a:pPr marL="213360" algn="l" rtl="0" eaLnBrk="0">
              <a:lnSpc>
                <a:spcPct val="95000"/>
              </a:lnSpc>
            </a:pPr>
            <a:r>
              <a:rPr sz="2900" i="1" kern="0" spc="-100" dirty="0">
                <a:ln w="1015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建设高品质中心镇区</a:t>
            </a:r>
            <a:endParaRPr lang="en-US" altLang="en-US" sz="2900" dirty="0"/>
          </a:p>
        </p:txBody>
      </p:sp>
      <p:sp>
        <p:nvSpPr>
          <p:cNvPr id="56" name="rect"/>
          <p:cNvSpPr/>
          <p:nvPr/>
        </p:nvSpPr>
        <p:spPr>
          <a:xfrm>
            <a:off x="4501895" y="5330952"/>
            <a:ext cx="45720" cy="547116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8" name="rect"/>
          <p:cNvSpPr/>
          <p:nvPr/>
        </p:nvSpPr>
        <p:spPr>
          <a:xfrm>
            <a:off x="4501895" y="10853928"/>
            <a:ext cx="45720" cy="547116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0" name="rect"/>
          <p:cNvSpPr/>
          <p:nvPr/>
        </p:nvSpPr>
        <p:spPr>
          <a:xfrm>
            <a:off x="4501895" y="8086344"/>
            <a:ext cx="45720" cy="547115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2" name="rect"/>
          <p:cNvSpPr/>
          <p:nvPr/>
        </p:nvSpPr>
        <p:spPr>
          <a:xfrm>
            <a:off x="4501895" y="7187184"/>
            <a:ext cx="45720" cy="545592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4" name="rect"/>
          <p:cNvSpPr/>
          <p:nvPr/>
        </p:nvSpPr>
        <p:spPr>
          <a:xfrm>
            <a:off x="4501895" y="6262115"/>
            <a:ext cx="45720" cy="545592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6" name="rect"/>
          <p:cNvSpPr/>
          <p:nvPr/>
        </p:nvSpPr>
        <p:spPr>
          <a:xfrm>
            <a:off x="4501895" y="8999220"/>
            <a:ext cx="45720" cy="545591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8" name="rect"/>
          <p:cNvSpPr/>
          <p:nvPr/>
        </p:nvSpPr>
        <p:spPr>
          <a:xfrm>
            <a:off x="4501895" y="9915144"/>
            <a:ext cx="45720" cy="545591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" name="rect"/>
          <p:cNvSpPr/>
          <p:nvPr/>
        </p:nvSpPr>
        <p:spPr>
          <a:xfrm>
            <a:off x="4501895" y="11793728"/>
            <a:ext cx="45720" cy="547116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5" name="textbox 54"/>
          <p:cNvSpPr/>
          <p:nvPr/>
        </p:nvSpPr>
        <p:spPr>
          <a:xfrm>
            <a:off x="4762500" y="11790934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p>
            <a:pPr marL="321945" algn="l" rtl="0" eaLnBrk="0">
              <a:lnSpc>
                <a:spcPct val="105000"/>
              </a:lnSpc>
              <a:spcBef>
                <a:spcPts val="5"/>
              </a:spcBef>
            </a:pPr>
            <a:r>
              <a:rPr sz="2800" i="1" kern="0" spc="-120" dirty="0">
                <a:ln w="1014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构建规划实施保障</a:t>
            </a:r>
            <a:r>
              <a:rPr lang="zh-CN" sz="2800" i="1" kern="0" spc="-120" dirty="0">
                <a:ln w="1014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机制</a:t>
            </a:r>
            <a:endParaRPr lang="zh-CN" sz="2800" i="1" kern="0" spc="-120" dirty="0">
              <a:ln w="10145" cap="flat" cmpd="sng">
                <a:solidFill>
                  <a:srgbClr val="FFFFFF">
                    <a:alpha val="100000"/>
                  </a:srgbClr>
                </a:solidFill>
                <a:prstDash val="solid"/>
                <a:miter lim="10"/>
              </a:ln>
              <a:solidFill>
                <a:srgbClr val="FFFFFF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textbox 48"/>
          <p:cNvSpPr/>
          <p:nvPr/>
        </p:nvSpPr>
        <p:spPr>
          <a:xfrm>
            <a:off x="4762500" y="7225030"/>
            <a:ext cx="4927600" cy="455930"/>
          </a:xfrm>
          <a:prstGeom prst="rect">
            <a:avLst/>
          </a:prstGeom>
          <a:solidFill>
            <a:srgbClr val="279B73"/>
          </a:solidFill>
        </p:spPr>
        <p:txBody>
          <a:bodyPr vert="horz" wrap="square" lIns="0" tIns="0" rIns="0" bIns="0"/>
          <a:p>
            <a:pPr algn="l" rtl="0" eaLnBrk="0">
              <a:lnSpc>
                <a:spcPct val="109000"/>
              </a:lnSpc>
            </a:pPr>
            <a:endParaRPr lang="en-US" altLang="en-US" sz="400" dirty="0"/>
          </a:p>
          <a:p>
            <a:pPr marL="176530" algn="l" rtl="0" eaLnBrk="0">
              <a:lnSpc>
                <a:spcPct val="95000"/>
              </a:lnSpc>
              <a:spcBef>
                <a:spcPts val="5"/>
              </a:spcBef>
            </a:pPr>
            <a:r>
              <a:rPr lang="zh-CN" sz="2900" i="1" kern="0" spc="-150" dirty="0">
                <a:ln w="1014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资源保护与利用</a:t>
            </a:r>
            <a:endParaRPr lang="zh-CN" sz="2900" i="1" kern="0" spc="-150" dirty="0">
              <a:ln w="10145" cap="flat" cmpd="sng">
                <a:solidFill>
                  <a:srgbClr val="FFFFFF">
                    <a:alpha val="100000"/>
                  </a:srgbClr>
                </a:solidFill>
                <a:prstDash val="solid"/>
                <a:miter lim="10"/>
              </a:ln>
              <a:solidFill>
                <a:srgbClr val="FFFFFF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1342" name="textbox 1342"/>
          <p:cNvSpPr/>
          <p:nvPr/>
        </p:nvSpPr>
        <p:spPr>
          <a:xfrm>
            <a:off x="1087755" y="9559925"/>
            <a:ext cx="8236585" cy="39744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b="1" dirty="0"/>
          </a:p>
          <a:p>
            <a:pPr marL="14605" algn="l" rtl="0" eaLnBrk="0">
              <a:lnSpc>
                <a:spcPts val="2095"/>
              </a:lnSpc>
            </a:pPr>
            <a:r>
              <a:rPr sz="1700" b="1" kern="0" spc="-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公示时间：</a:t>
            </a:r>
            <a:endParaRPr lang="en-US" altLang="en-US" sz="1700" b="1" dirty="0"/>
          </a:p>
          <a:p>
            <a:pPr marL="21590" algn="l" rtl="0" eaLnBrk="0">
              <a:lnSpc>
                <a:spcPct val="100000"/>
              </a:lnSpc>
              <a:spcBef>
                <a:spcPts val="1035"/>
              </a:spcBef>
            </a:pPr>
            <a:r>
              <a:rPr sz="15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2024年</a:t>
            </a:r>
            <a:r>
              <a:rPr lang="en-US" sz="15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sz="15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sz="15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sz="15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日至2024年</a:t>
            </a:r>
            <a:r>
              <a:rPr lang="en-US" sz="15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10</a:t>
            </a: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日（共30日）</a:t>
            </a:r>
            <a:endParaRPr lang="en-US" altLang="en-US" sz="1500" b="1" dirty="0"/>
          </a:p>
          <a:p>
            <a:pPr algn="l" rtl="0" eaLnBrk="0">
              <a:lnSpc>
                <a:spcPct val="156000"/>
              </a:lnSpc>
            </a:pPr>
            <a:endParaRPr lang="en-US" altLang="en-US" sz="1000" b="1" dirty="0"/>
          </a:p>
          <a:p>
            <a:pPr marL="14605" algn="l" rtl="0" eaLnBrk="0">
              <a:lnSpc>
                <a:spcPts val="2095"/>
              </a:lnSpc>
              <a:spcBef>
                <a:spcPts val="515"/>
              </a:spcBef>
            </a:pPr>
            <a:r>
              <a:rPr sz="1700" b="1" kern="0" spc="-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公示平台：</a:t>
            </a:r>
            <a:endParaRPr lang="en-US" altLang="en-US" sz="1700" b="1" dirty="0"/>
          </a:p>
          <a:p>
            <a:pPr marL="15240" algn="l" rtl="0" eaLnBrk="0">
              <a:lnSpc>
                <a:spcPct val="93000"/>
              </a:lnSpc>
              <a:spcBef>
                <a:spcPts val="1040"/>
              </a:spcBef>
            </a:pPr>
            <a:r>
              <a:rPr lang="zh-CN" sz="1500" b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砚山县</a:t>
            </a:r>
            <a:r>
              <a:rPr sz="1500" b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人民政府门户网（</a:t>
            </a:r>
            <a:r>
              <a:rPr sz="1500" b="1" kern="0" spc="-1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http://www.yanshan.gov.cn/</a:t>
            </a:r>
            <a:r>
              <a:rPr sz="15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en-US" sz="1500" b="1" dirty="0"/>
          </a:p>
          <a:p>
            <a:pPr algn="l" rtl="0" eaLnBrk="0">
              <a:lnSpc>
                <a:spcPct val="167000"/>
              </a:lnSpc>
            </a:pPr>
            <a:endParaRPr lang="en-US" altLang="en-US" sz="1000" b="1" dirty="0"/>
          </a:p>
          <a:p>
            <a:pPr marL="14605" algn="l" rtl="0" eaLnBrk="0">
              <a:lnSpc>
                <a:spcPts val="2095"/>
              </a:lnSpc>
              <a:spcBef>
                <a:spcPts val="515"/>
              </a:spcBef>
              <a:buClrTx/>
              <a:buSzTx/>
              <a:buFontTx/>
            </a:pPr>
            <a:r>
              <a:rPr sz="1700" b="1" kern="0" spc="-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咨询电话：  0876-3830025</a:t>
            </a:r>
            <a:endParaRPr sz="1700" b="1" kern="0" spc="-10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7000"/>
              </a:lnSpc>
            </a:pPr>
            <a:endParaRPr lang="en-US" altLang="en-US" sz="800" b="1" dirty="0"/>
          </a:p>
          <a:p>
            <a:pPr marL="142240" algn="l" rtl="0" eaLnBrk="0">
              <a:lnSpc>
                <a:spcPct val="100000"/>
              </a:lnSpc>
              <a:spcBef>
                <a:spcPts val="0"/>
              </a:spcBef>
            </a:pP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（部分图片来源于网络，如涉及版权问题，</a:t>
            </a:r>
            <a:r>
              <a:rPr sz="1500" b="1" kern="0" spc="4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请与</a:t>
            </a:r>
            <a:r>
              <a:rPr lang="zh-CN"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阿猛镇人民政府</a:t>
            </a: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联系</a:t>
            </a:r>
            <a:r>
              <a:rPr sz="15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en-US" sz="1500" b="1" dirty="0"/>
          </a:p>
        </p:txBody>
      </p:sp>
      <p:sp>
        <p:nvSpPr>
          <p:cNvPr id="1344" name="textbox 1344"/>
          <p:cNvSpPr/>
          <p:nvPr/>
        </p:nvSpPr>
        <p:spPr>
          <a:xfrm>
            <a:off x="5031201" y="14362893"/>
            <a:ext cx="4963795" cy="2609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600" b="1" i="1" kern="0" spc="1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注：</a:t>
            </a:r>
            <a:r>
              <a:rPr sz="1600" b="1" i="1" kern="0" spc="2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本次成果为</a:t>
            </a:r>
            <a:r>
              <a:rPr lang="zh-CN" sz="1600" b="1" i="1" kern="0" spc="2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草案公示</a:t>
            </a:r>
            <a:r>
              <a:rPr sz="1600" b="1" i="1" kern="0" spc="2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稿，最终以审批文件为</a:t>
            </a:r>
            <a:r>
              <a:rPr sz="1600" b="1" i="1" kern="0" spc="1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</a:t>
            </a:r>
            <a:endParaRPr lang="en-US" altLang="en-US" sz="1600" b="1" i="1" kern="0" spc="1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36" name="picture 13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1338" name="textbox 1338"/>
          <p:cNvSpPr/>
          <p:nvPr/>
        </p:nvSpPr>
        <p:spPr>
          <a:xfrm>
            <a:off x="10172351" y="14430260"/>
            <a:ext cx="320675" cy="338454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30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74" name="textbox 74"/>
          <p:cNvSpPr/>
          <p:nvPr/>
        </p:nvSpPr>
        <p:spPr>
          <a:xfrm>
            <a:off x="706628" y="9260586"/>
            <a:ext cx="6677659" cy="1788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7200" kern="0" spc="870" dirty="0">
                <a:ln w="261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发展研判</a:t>
            </a:r>
            <a:endParaRPr lang="en-US" altLang="en-US" sz="7200" dirty="0"/>
          </a:p>
          <a:p>
            <a:pPr algn="l" rtl="0" eaLnBrk="0">
              <a:lnSpc>
                <a:spcPct val="106000"/>
              </a:lnSpc>
            </a:pPr>
            <a:endParaRPr lang="en-US" altLang="en-US" sz="12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69850" algn="l" rtl="0" eaLnBrk="0">
              <a:lnSpc>
                <a:spcPct val="94000"/>
              </a:lnSpc>
            </a:pPr>
            <a:r>
              <a:rPr sz="39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明确国土空间总体定位与目标</a:t>
            </a:r>
            <a:endParaRPr lang="en-US" altLang="en-US" sz="3900" dirty="0"/>
          </a:p>
        </p:txBody>
      </p:sp>
      <p:sp>
        <p:nvSpPr>
          <p:cNvPr id="78" name="textbox 78"/>
          <p:cNvSpPr/>
          <p:nvPr/>
        </p:nvSpPr>
        <p:spPr>
          <a:xfrm>
            <a:off x="1196544" y="12135993"/>
            <a:ext cx="1860550" cy="14617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sz="2500" i="1" kern="0" spc="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1.1总体定位</a:t>
            </a:r>
            <a:endParaRPr lang="en-US" altLang="en-US" sz="2500" dirty="0"/>
          </a:p>
          <a:p>
            <a:pPr marL="12700" algn="l" rtl="0" eaLnBrk="0">
              <a:lnSpc>
                <a:spcPct val="89000"/>
              </a:lnSpc>
              <a:spcBef>
                <a:spcPts val="1650"/>
              </a:spcBef>
            </a:pPr>
            <a:r>
              <a:rPr sz="2500" i="1" kern="0" spc="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1.2规划目标</a:t>
            </a:r>
            <a:endParaRPr lang="en-US" altLang="en-US" sz="2500" dirty="0"/>
          </a:p>
          <a:p>
            <a:pPr algn="l" rtl="0" eaLnBrk="0">
              <a:lnSpc>
                <a:spcPct val="106000"/>
              </a:lnSpc>
            </a:pPr>
            <a:endParaRPr lang="en-US" altLang="en-US" sz="1300" dirty="0"/>
          </a:p>
          <a:p>
            <a:pPr marL="12700" algn="l" rtl="0" eaLnBrk="0">
              <a:lnSpc>
                <a:spcPct val="89000"/>
              </a:lnSpc>
              <a:spcBef>
                <a:spcPts val="5"/>
              </a:spcBef>
            </a:pPr>
            <a:r>
              <a:rPr sz="2500" i="1" kern="0" spc="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1.3发展战略</a:t>
            </a:r>
            <a:endParaRPr lang="en-US" altLang="en-US" sz="2500" dirty="0"/>
          </a:p>
        </p:txBody>
      </p:sp>
      <p:grpSp>
        <p:nvGrpSpPr>
          <p:cNvPr id="6" name="group 6"/>
          <p:cNvGrpSpPr/>
          <p:nvPr/>
        </p:nvGrpSpPr>
        <p:grpSpPr>
          <a:xfrm rot="21600000">
            <a:off x="713231" y="11283695"/>
            <a:ext cx="7060692" cy="259079"/>
            <a:chOff x="0" y="0"/>
            <a:chExt cx="7060692" cy="259079"/>
          </a:xfrm>
        </p:grpSpPr>
        <p:sp>
          <p:nvSpPr>
            <p:cNvPr id="80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2" name="path"/>
            <p:cNvSpPr/>
            <p:nvPr/>
          </p:nvSpPr>
          <p:spPr>
            <a:xfrm>
              <a:off x="0" y="0"/>
              <a:ext cx="6387084" cy="176784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0692384" cy="15119599"/>
          </a:xfrm>
          <a:prstGeom prst="rect">
            <a:avLst/>
          </a:prstGeom>
        </p:spPr>
      </p:pic>
      <p:graphicFrame>
        <p:nvGraphicFramePr>
          <p:cNvPr id="86" name="table 86"/>
          <p:cNvGraphicFramePr>
            <a:graphicFrameLocks noGrp="1"/>
          </p:cNvGraphicFramePr>
          <p:nvPr/>
        </p:nvGraphicFramePr>
        <p:xfrm>
          <a:off x="604773" y="5053330"/>
          <a:ext cx="9431019" cy="3316605"/>
        </p:xfrm>
        <a:graphic>
          <a:graphicData uri="http://schemas.openxmlformats.org/drawingml/2006/table">
            <a:tbl>
              <a:tblPr/>
              <a:tblGrid>
                <a:gridCol w="9431019"/>
              </a:tblGrid>
              <a:tr h="326580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lang="en-US" altLang="en-US" sz="1000" dirty="0"/>
                    </a:p>
                    <a:p>
                      <a:pPr marL="1050290" algn="l" rtl="0" eaLnBrk="0">
                        <a:lnSpc>
                          <a:spcPct val="119000"/>
                        </a:lnSpc>
                        <a:spcBef>
                          <a:spcPts val="5"/>
                        </a:spcBef>
                      </a:pPr>
                      <a:r>
                        <a:rPr sz="3200" b="1" kern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以发展高原特色现代农业为主导，</a:t>
                      </a:r>
                      <a:endParaRPr sz="3200" b="1" kern="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marL="1050290" algn="l" rtl="0" eaLnBrk="0">
                        <a:lnSpc>
                          <a:spcPct val="119000"/>
                        </a:lnSpc>
                        <a:spcBef>
                          <a:spcPts val="5"/>
                        </a:spcBef>
                      </a:pPr>
                      <a:r>
                        <a:rPr sz="3200" b="1" kern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以农产品精深加工为增长点，</a:t>
                      </a:r>
                      <a:endParaRPr sz="3200" b="1" kern="0" dirty="0">
                        <a:solidFill>
                          <a:srgbClr val="FFFFFF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marL="1050290" algn="l" rtl="0" eaLnBrk="0">
                        <a:lnSpc>
                          <a:spcPct val="119000"/>
                        </a:lnSpc>
                        <a:spcBef>
                          <a:spcPts val="5"/>
                        </a:spcBef>
                      </a:pPr>
                      <a:r>
                        <a:rPr sz="3200" b="1" kern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以红色文化旅游为拓展的农旅融合发展示范镇</a:t>
                      </a:r>
                      <a:endParaRPr sz="3200" kern="0" spc="0" dirty="0">
                        <a:solidFill>
                          <a:srgbClr val="40404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050290" algn="l" rtl="0" eaLnBrk="0">
                        <a:lnSpc>
                          <a:spcPct val="89000"/>
                        </a:lnSpc>
                        <a:spcBef>
                          <a:spcPts val="5"/>
                        </a:spcBef>
                      </a:pPr>
                      <a:endParaRPr lang="en-US" altLang="en-US" sz="3200" dirty="0"/>
                    </a:p>
                  </a:txBody>
                  <a:tcPr marL="0" marR="0" marT="0" marB="0" vert="horz">
                    <a:lnL w="50800" cap="flat" cmpd="sng" algn="ctr">
                      <a:solidFill>
                        <a:srgbClr val="719F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solidFill>
                        <a:srgbClr val="719F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719F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solidFill>
                        <a:srgbClr val="719F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" name="group 8"/>
          <p:cNvGrpSpPr/>
          <p:nvPr/>
        </p:nvGrpSpPr>
        <p:grpSpPr>
          <a:xfrm rot="21600000">
            <a:off x="3651250" y="9051925"/>
            <a:ext cx="6883400" cy="5777230"/>
            <a:chOff x="0" y="0"/>
            <a:chExt cx="11115122" cy="5777230"/>
          </a:xfrm>
        </p:grpSpPr>
        <p:sp>
          <p:nvSpPr>
            <p:cNvPr id="88" name="rect"/>
            <p:cNvSpPr/>
            <p:nvPr/>
          </p:nvSpPr>
          <p:spPr>
            <a:xfrm>
              <a:off x="0" y="0"/>
              <a:ext cx="4954689" cy="5140325"/>
            </a:xfrm>
            <a:prstGeom prst="rect">
              <a:avLst/>
            </a:prstGeom>
            <a:solidFill>
              <a:srgbClr val="F2F2F2">
                <a:alpha val="69803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0" name="rect"/>
            <p:cNvSpPr/>
            <p:nvPr/>
          </p:nvSpPr>
          <p:spPr>
            <a:xfrm>
              <a:off x="0" y="0"/>
              <a:ext cx="4955767" cy="1054735"/>
            </a:xfrm>
            <a:prstGeom prst="rect">
              <a:avLst/>
            </a:prstGeom>
            <a:solidFill>
              <a:srgbClr val="E3E9D7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2" name="textbox 92"/>
            <p:cNvSpPr/>
            <p:nvPr/>
          </p:nvSpPr>
          <p:spPr>
            <a:xfrm>
              <a:off x="187539" y="136525"/>
              <a:ext cx="4516021" cy="461645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00000"/>
                </a:lnSpc>
              </a:pPr>
              <a:r>
                <a:rPr sz="2400" b="1" kern="0" spc="160" dirty="0">
                  <a:solidFill>
                    <a:srgbClr val="70AD47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以农产品精深加工为增长点</a:t>
              </a:r>
              <a:endParaRPr lang="en-US" altLang="en-US" sz="2400" dirty="0"/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/>
            </a:p>
            <a:p>
              <a:pPr marL="290195" indent="-277495" algn="l" rtl="0" eaLnBrk="0">
                <a:lnSpc>
                  <a:spcPct val="129000"/>
                </a:lnSpc>
                <a:spcBef>
                  <a:spcPts val="540"/>
                </a:spcBef>
              </a:pP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   </a:t>
              </a: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积极推进粮食、蔬菜、水果、花卉、畜牧等农业重点产业规模化、现代化、品牌化发展，全面巩固</a:t>
              </a:r>
              <a:r>
                <a:rPr lang="zh-CN"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拓展</a:t>
              </a: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脱贫攻坚成果</a:t>
              </a:r>
              <a:r>
                <a:rPr lang="zh-CN"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同</a:t>
              </a: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乡村振兴有效衔接，建设相对集中连片的种植基地或规模化畜禽养殖场、农产品精深加工中心，强化优质特色农产品空间保障能力。</a:t>
              </a:r>
              <a:endParaRPr sz="1800" kern="0" spc="0" dirty="0">
                <a:solidFill>
                  <a:srgbClr val="7F7F7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pic>
          <p:nvPicPr>
            <p:cNvPr id="94" name="picture 9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0379030" y="5352034"/>
              <a:ext cx="736092" cy="42519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rot="21600000">
            <a:off x="461642" y="9038590"/>
            <a:ext cx="2954023" cy="5358129"/>
            <a:chOff x="-24782" y="0"/>
            <a:chExt cx="4610497" cy="5358383"/>
          </a:xfrm>
        </p:grpSpPr>
        <p:sp>
          <p:nvSpPr>
            <p:cNvPr id="96" name="rect"/>
            <p:cNvSpPr/>
            <p:nvPr/>
          </p:nvSpPr>
          <p:spPr>
            <a:xfrm>
              <a:off x="0" y="0"/>
              <a:ext cx="4585715" cy="5358383"/>
            </a:xfrm>
            <a:prstGeom prst="rect">
              <a:avLst/>
            </a:prstGeom>
            <a:solidFill>
              <a:srgbClr val="F2F2F2">
                <a:alpha val="69803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8" name="rect"/>
            <p:cNvSpPr/>
            <p:nvPr/>
          </p:nvSpPr>
          <p:spPr>
            <a:xfrm>
              <a:off x="0" y="0"/>
              <a:ext cx="4585715" cy="1054608"/>
            </a:xfrm>
            <a:prstGeom prst="rect">
              <a:avLst/>
            </a:prstGeom>
            <a:solidFill>
              <a:srgbClr val="E9DFE1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0" name="textbox 100"/>
            <p:cNvSpPr/>
            <p:nvPr/>
          </p:nvSpPr>
          <p:spPr>
            <a:xfrm>
              <a:off x="-24782" y="97160"/>
              <a:ext cx="4610492" cy="503896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00000"/>
                </a:lnSpc>
              </a:pPr>
              <a:r>
                <a:rPr sz="2400" b="1" kern="0" spc="80" dirty="0">
                  <a:solidFill>
                    <a:srgbClr val="A07492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以发展高原特色现代农业为主导</a:t>
              </a:r>
              <a:endParaRPr lang="en-US" altLang="en-US" sz="2400" dirty="0"/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0000"/>
                </a:lnSpc>
              </a:pPr>
              <a:endParaRPr lang="en-US" altLang="en-US" sz="1000" dirty="0"/>
            </a:p>
            <a:p>
              <a:pPr marL="290195" indent="-278130" algn="l" rtl="0" eaLnBrk="0">
                <a:lnSpc>
                  <a:spcPct val="129000"/>
                </a:lnSpc>
                <a:spcBef>
                  <a:spcPts val="540"/>
                </a:spcBef>
              </a:pP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en-US" sz="1800" b="1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en-US"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落实乡村振兴战略，在确保粮食安全基础上，立足阿猛镇气候、水土、光热优势，优化产业结构、转变发展方式，形成多样化的特色农业空间。重点围绕生猪、烤烟、蔬菜、水果、花卉、中药材等产业，全面推进以绿色食品为代表的高原现代农业发展，打造一村一特示范镇</a:t>
              </a:r>
              <a:r>
                <a:rPr sz="1800" kern="0" spc="0" dirty="0">
                  <a:solidFill>
                    <a:srgbClr val="7F7F7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。  </a:t>
              </a:r>
              <a:endParaRPr lang="en-US" altLang="en-US" sz="1800" dirty="0"/>
            </a:p>
          </p:txBody>
        </p:sp>
      </p:grpSp>
      <p:sp>
        <p:nvSpPr>
          <p:cNvPr id="102" name="textbox 102"/>
          <p:cNvSpPr/>
          <p:nvPr/>
        </p:nvSpPr>
        <p:spPr>
          <a:xfrm>
            <a:off x="1160145" y="2856230"/>
            <a:ext cx="8255000" cy="14776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50000"/>
              </a:lnSpc>
            </a:pPr>
            <a:r>
              <a:rPr lang="en-US" sz="24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24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阿猛镇基于全域的自然山水、红色历史文化、城镇发展特征，结合加快城乡融合发展，促进农业高质高效、乡村宜居宜业、农民富裕富足的目标定位，着力打造</a:t>
            </a:r>
            <a:r>
              <a:rPr lang="zh-CN" sz="24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sz="2400" kern="0" spc="0" dirty="0">
              <a:solidFill>
                <a:srgbClr val="40404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" name="textbox 104"/>
          <p:cNvSpPr/>
          <p:nvPr/>
        </p:nvSpPr>
        <p:spPr>
          <a:xfrm>
            <a:off x="648074" y="917702"/>
            <a:ext cx="10056494" cy="3276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3000"/>
              </a:lnSpc>
              <a:tabLst>
                <a:tab pos="10042525" algn="l"/>
              </a:tabLst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发展研判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明确国土空间总体定位与目标 </a:t>
            </a:r>
            <a:r>
              <a:rPr sz="2100" u="sng" kern="0" spc="0" dirty="0">
                <a:solidFill>
                  <a:srgbClr val="BFBFBF">
                    <a:alpha val="100000"/>
                  </a:srgbClr>
                </a:solidFill>
                <a:uFill>
                  <a:solidFill>
                    <a:srgbClr val="A6A6A6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endParaRPr lang="en-US" altLang="en-US" sz="2100" dirty="0"/>
          </a:p>
        </p:txBody>
      </p:sp>
      <p:sp>
        <p:nvSpPr>
          <p:cNvPr id="106" name="path"/>
          <p:cNvSpPr/>
          <p:nvPr/>
        </p:nvSpPr>
        <p:spPr>
          <a:xfrm>
            <a:off x="1883987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8" name="textbox 108"/>
          <p:cNvSpPr/>
          <p:nvPr/>
        </p:nvSpPr>
        <p:spPr>
          <a:xfrm>
            <a:off x="688975" y="1854835"/>
            <a:ext cx="2877185" cy="5016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1.1</a:t>
            </a:r>
            <a:r>
              <a:rPr sz="23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总体定位</a:t>
            </a:r>
            <a:endParaRPr lang="en-US" altLang="en-US" sz="3200" dirty="0"/>
          </a:p>
        </p:txBody>
      </p:sp>
      <p:pic>
        <p:nvPicPr>
          <p:cNvPr id="110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1344169"/>
            <a:ext cx="5971032" cy="141730"/>
          </a:xfrm>
          <a:prstGeom prst="rect">
            <a:avLst/>
          </a:prstGeom>
        </p:spPr>
      </p:pic>
      <p:sp>
        <p:nvSpPr>
          <p:cNvPr id="112" name="path"/>
          <p:cNvSpPr/>
          <p:nvPr/>
        </p:nvSpPr>
        <p:spPr>
          <a:xfrm>
            <a:off x="598878" y="7760155"/>
            <a:ext cx="580243" cy="580242"/>
          </a:xfrm>
          <a:custGeom>
            <a:avLst/>
            <a:gdLst/>
            <a:ahLst/>
            <a:cxnLst/>
            <a:rect l="0" t="0" r="0" b="0"/>
            <a:pathLst>
              <a:path w="913" h="913">
                <a:moveTo>
                  <a:pt x="885" y="885"/>
                </a:moveTo>
                <a:lnTo>
                  <a:pt x="28" y="28"/>
                </a:lnTo>
              </a:path>
            </a:pathLst>
          </a:custGeom>
          <a:noFill/>
          <a:ln w="50800" cap="flat">
            <a:solidFill>
              <a:srgbClr val="719F93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4" name="path"/>
          <p:cNvSpPr/>
          <p:nvPr/>
        </p:nvSpPr>
        <p:spPr>
          <a:xfrm>
            <a:off x="9415780" y="5053330"/>
            <a:ext cx="620395" cy="596900"/>
          </a:xfrm>
          <a:custGeom>
            <a:avLst/>
            <a:gdLst/>
            <a:ahLst/>
            <a:cxnLst/>
            <a:rect l="0" t="0" r="0" b="0"/>
            <a:pathLst>
              <a:path w="913" h="913">
                <a:moveTo>
                  <a:pt x="28" y="28"/>
                </a:moveTo>
                <a:lnTo>
                  <a:pt x="885" y="885"/>
                </a:lnTo>
              </a:path>
            </a:pathLst>
          </a:custGeom>
          <a:noFill/>
          <a:ln w="50800" cap="flat">
            <a:solidFill>
              <a:srgbClr val="719F93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6" name="textbox 116"/>
          <p:cNvSpPr/>
          <p:nvPr/>
        </p:nvSpPr>
        <p:spPr>
          <a:xfrm>
            <a:off x="10172096" y="144302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" name="group 10"/>
          <p:cNvGrpSpPr/>
          <p:nvPr/>
        </p:nvGrpSpPr>
        <p:grpSpPr>
          <a:xfrm rot="21600000">
            <a:off x="6922770" y="9043670"/>
            <a:ext cx="3291840" cy="5358130"/>
            <a:chOff x="-24782" y="0"/>
            <a:chExt cx="4610497" cy="5358383"/>
          </a:xfrm>
        </p:grpSpPr>
        <p:sp>
          <p:nvSpPr>
            <p:cNvPr id="3" name="rect"/>
            <p:cNvSpPr/>
            <p:nvPr/>
          </p:nvSpPr>
          <p:spPr>
            <a:xfrm>
              <a:off x="0" y="0"/>
              <a:ext cx="4585715" cy="5358383"/>
            </a:xfrm>
            <a:prstGeom prst="rect">
              <a:avLst/>
            </a:prstGeom>
            <a:solidFill>
              <a:srgbClr val="F2F2F2">
                <a:alpha val="69803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4" name="rect"/>
            <p:cNvSpPr/>
            <p:nvPr/>
          </p:nvSpPr>
          <p:spPr>
            <a:xfrm>
              <a:off x="0" y="0"/>
              <a:ext cx="4585715" cy="10546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" name="textbox 100"/>
            <p:cNvSpPr/>
            <p:nvPr/>
          </p:nvSpPr>
          <p:spPr>
            <a:xfrm>
              <a:off x="-24782" y="97160"/>
              <a:ext cx="4610492" cy="5038964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ctr" rtl="0" eaLnBrk="0">
                <a:lnSpc>
                  <a:spcPct val="100000"/>
                </a:lnSpc>
              </a:pPr>
              <a:r>
                <a:rPr sz="2400" b="1" kern="0" dirty="0">
                  <a:solidFill>
                    <a:srgbClr val="0070C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以红色文化旅游为拓展的农旅融合发展示范镇</a:t>
              </a:r>
              <a:endParaRPr lang="en-US" altLang="en-US" sz="2400" dirty="0">
                <a:solidFill>
                  <a:srgbClr val="0070C0"/>
                </a:solidFill>
              </a:endParaRPr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0000"/>
                </a:lnSpc>
              </a:pPr>
              <a:endParaRPr lang="en-US" altLang="en-US" sz="1000" dirty="0"/>
            </a:p>
            <a:p>
              <a:pPr marL="290195" indent="-278130" algn="l" rtl="0" eaLnBrk="0">
                <a:lnSpc>
                  <a:spcPct val="129000"/>
                </a:lnSpc>
                <a:spcBef>
                  <a:spcPts val="540"/>
                </a:spcBef>
              </a:pPr>
              <a:r>
                <a:rPr sz="1800" b="1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• </a:t>
              </a:r>
              <a:r>
                <a:rPr lang="en-US" sz="1800" kern="0" spc="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积极推进阿猛镇红色文化特色旅游小镇建设，促进红色资源与乡村旅游交织渗透，大力拓展红色文旅融合发展新路径，结合红色文化，开发相应的旅游产品、主题活动，形成以红色文化为主题的特色空间，使红色旅游成为当地经济新的增长点，打造阿猛乡村振兴农旅融合示范镇。</a:t>
              </a:r>
              <a:endParaRPr lang="en-US" sz="1800" kern="0" spc="0" dirty="0">
                <a:solidFill>
                  <a:srgbClr val="7F7F7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8651746"/>
            <a:ext cx="10692384" cy="6467852"/>
          </a:xfrm>
          <a:prstGeom prst="rect">
            <a:avLst/>
          </a:prstGeom>
        </p:spPr>
      </p:pic>
      <p:sp>
        <p:nvSpPr>
          <p:cNvPr id="120" name="path"/>
          <p:cNvSpPr/>
          <p:nvPr/>
        </p:nvSpPr>
        <p:spPr>
          <a:xfrm>
            <a:off x="630173" y="5352288"/>
            <a:ext cx="9389364" cy="38100"/>
          </a:xfrm>
          <a:custGeom>
            <a:avLst/>
            <a:gdLst/>
            <a:ahLst/>
            <a:cxnLst/>
            <a:rect l="0" t="0" r="0" b="0"/>
            <a:pathLst>
              <a:path w="14786" h="60">
                <a:moveTo>
                  <a:pt x="14786" y="30"/>
                </a:moveTo>
                <a:lnTo>
                  <a:pt x="0" y="30"/>
                </a:lnTo>
              </a:path>
            </a:pathLst>
          </a:custGeom>
          <a:noFill/>
          <a:ln w="38100" cap="flat">
            <a:solidFill>
              <a:srgbClr val="279B73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2" name="rect"/>
          <p:cNvSpPr/>
          <p:nvPr/>
        </p:nvSpPr>
        <p:spPr>
          <a:xfrm>
            <a:off x="589788" y="5183123"/>
            <a:ext cx="2801111" cy="528828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24" name="table 12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10870" y="5370195"/>
          <a:ext cx="9427210" cy="1964690"/>
        </p:xfrm>
        <a:graphic>
          <a:graphicData uri="http://schemas.openxmlformats.org/drawingml/2006/table">
            <a:tbl>
              <a:tblPr/>
              <a:tblGrid>
                <a:gridCol w="9427210"/>
              </a:tblGrid>
              <a:tr h="1964690">
                <a:tc>
                  <a:txBody>
                    <a:bodyPr/>
                    <a:lstStyle/>
                    <a:p>
                      <a:pPr marL="127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  <a:tabLst>
                          <a:tab pos="587375" algn="l"/>
                        </a:tabLst>
                      </a:pPr>
                      <a:r>
                        <a:rPr sz="24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24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规划2035年</a:t>
                      </a:r>
                      <a:r>
                        <a:rPr sz="24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</a:t>
                      </a:r>
                      <a:r>
                        <a:rPr sz="24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                                                     </a:t>
                      </a:r>
                      <a:endParaRPr lang="en-US" altLang="en-US" sz="2400" dirty="0"/>
                    </a:p>
                    <a:p>
                      <a:pPr algn="l" rtl="0" eaLnBrk="0">
                        <a:lnSpc>
                          <a:spcPct val="180000"/>
                        </a:lnSpc>
                      </a:pPr>
                      <a:endParaRPr lang="en-US" altLang="en-US" sz="1000" dirty="0"/>
                    </a:p>
                    <a:p>
                      <a:pPr marL="556895" algn="l" rtl="0" eaLnBrk="0">
                        <a:lnSpc>
                          <a:spcPct val="150000"/>
                        </a:lnSpc>
                        <a:spcBef>
                          <a:spcPts val="455"/>
                        </a:spcBef>
                      </a:pP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</a:t>
                      </a:r>
                      <a:r>
                        <a:rPr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到2035年，国土空间治理体系和治理能力现代化基本实现，优良的生态格局全面稳固，城镇功能完善，人居环境品质优良，文化吸引力突出，城乡一体化发展水平大幅提高；现代化产业体系基本建立</a:t>
                      </a:r>
                      <a:r>
                        <a:rPr lang="zh-CN"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全面建成山水城园和谐共生、文化农旅深度融合的宜居新城镇。</a:t>
                      </a:r>
                      <a:endParaRPr sz="1600" kern="0" spc="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885" marB="0" vert="horz">
                    <a:lnL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6" name="rect"/>
          <p:cNvSpPr/>
          <p:nvPr/>
        </p:nvSpPr>
        <p:spPr>
          <a:xfrm>
            <a:off x="589788" y="2702559"/>
            <a:ext cx="2801111" cy="530352"/>
          </a:xfrm>
          <a:prstGeom prst="rect">
            <a:avLst/>
          </a:prstGeom>
          <a:solidFill>
            <a:srgbClr val="279B73">
              <a:alpha val="94901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28" name="table 128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10870" y="2855595"/>
          <a:ext cx="9427210" cy="2053590"/>
        </p:xfrm>
        <a:graphic>
          <a:graphicData uri="http://schemas.openxmlformats.org/drawingml/2006/table">
            <a:tbl>
              <a:tblPr/>
              <a:tblGrid>
                <a:gridCol w="9427210"/>
              </a:tblGrid>
              <a:tr h="20535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574040" algn="l" rtl="0" eaLnBrk="0">
                        <a:lnSpc>
                          <a:spcPct val="97000"/>
                        </a:lnSpc>
                      </a:pPr>
                      <a:r>
                        <a:rPr sz="24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近期2025年</a:t>
                      </a:r>
                      <a:endParaRPr lang="en-US" altLang="en-US" sz="1000" dirty="0"/>
                    </a:p>
                    <a:p>
                      <a:pPr marL="556895" algn="l" rtl="0" eaLnBrk="0">
                        <a:lnSpc>
                          <a:spcPct val="150000"/>
                        </a:lnSpc>
                        <a:spcBef>
                          <a:spcPts val="455"/>
                        </a:spcBef>
                      </a:pPr>
                      <a:r>
                        <a:rPr sz="15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6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 </a:t>
                      </a:r>
                      <a:r>
                        <a:rPr sz="16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到2025年，三条空间管制控制线全面落实，国土空间结构基本形</a:t>
                      </a:r>
                      <a:r>
                        <a:rPr lang="zh-CN" sz="16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成</a:t>
                      </a:r>
                      <a:r>
                        <a:rPr sz="16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生态功能得到大幅提升，资源利用水平显著提高；“显山露水、山水相融”的城乡空间格局基本形成，民生设施建设取得显著成效，乡村地区基本实现集约发展，传统历史文化得到有效保护、传承和弘扬；现代农业产业体系初具规模，力争建成生态绿色发展产业集中示范新城镇。</a:t>
                      </a:r>
                      <a:endParaRPr sz="1600" kern="0" spc="3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2" name="group 12"/>
          <p:cNvGrpSpPr/>
          <p:nvPr/>
        </p:nvGrpSpPr>
        <p:grpSpPr>
          <a:xfrm rot="21600000">
            <a:off x="886968" y="12722860"/>
            <a:ext cx="8913875" cy="1317625"/>
            <a:chOff x="0" y="0"/>
            <a:chExt cx="8913875" cy="1317625"/>
          </a:xfrm>
        </p:grpSpPr>
        <p:pic>
          <p:nvPicPr>
            <p:cNvPr id="134" name="picture 1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8913875" cy="1149096"/>
            </a:xfrm>
            <a:prstGeom prst="rect">
              <a:avLst/>
            </a:prstGeom>
          </p:spPr>
        </p:pic>
        <p:sp>
          <p:nvSpPr>
            <p:cNvPr id="136" name="textbox 136"/>
            <p:cNvSpPr/>
            <p:nvPr/>
          </p:nvSpPr>
          <p:spPr>
            <a:xfrm>
              <a:off x="1403985" y="395605"/>
              <a:ext cx="2144395" cy="92202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4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3000"/>
                </a:lnSpc>
                <a:spcBef>
                  <a:spcPts val="5"/>
                </a:spcBef>
              </a:pPr>
              <a:r>
                <a:rPr sz="2400" b="1" kern="0" spc="-1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规划至2035年</a:t>
              </a:r>
              <a:endParaRPr lang="en-US" altLang="en-US" sz="2400" dirty="0"/>
            </a:p>
            <a:p>
              <a:pPr marL="4909185" algn="l" rtl="0" eaLnBrk="0">
                <a:lnSpc>
                  <a:spcPts val="2315"/>
                </a:lnSpc>
                <a:spcBef>
                  <a:spcPts val="45"/>
                </a:spcBef>
              </a:pPr>
              <a:endParaRPr lang="zh-CN" altLang="en-US" sz="2000" b="1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38" name="textbox 138"/>
          <p:cNvSpPr/>
          <p:nvPr/>
        </p:nvSpPr>
        <p:spPr>
          <a:xfrm>
            <a:off x="648074" y="917702"/>
            <a:ext cx="5013325" cy="3536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5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发展研判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明确国土空间总体定位与目标</a:t>
            </a:r>
            <a:endParaRPr lang="en-US" altLang="en-US" sz="2100" dirty="0"/>
          </a:p>
        </p:txBody>
      </p:sp>
      <p:sp>
        <p:nvSpPr>
          <p:cNvPr id="140" name="path"/>
          <p:cNvSpPr/>
          <p:nvPr/>
        </p:nvSpPr>
        <p:spPr>
          <a:xfrm>
            <a:off x="1883987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2" name="textbox 142"/>
          <p:cNvSpPr/>
          <p:nvPr/>
        </p:nvSpPr>
        <p:spPr>
          <a:xfrm>
            <a:off x="688975" y="1854835"/>
            <a:ext cx="2564765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1.2</a:t>
            </a:r>
            <a:r>
              <a:rPr sz="26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规划目标</a:t>
            </a:r>
            <a:endParaRPr lang="en-US" altLang="en-US" sz="3200" dirty="0"/>
          </a:p>
        </p:txBody>
      </p:sp>
      <p:sp>
        <p:nvSpPr>
          <p:cNvPr id="144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6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8" name="textbox 148"/>
          <p:cNvSpPr/>
          <p:nvPr/>
        </p:nvSpPr>
        <p:spPr>
          <a:xfrm>
            <a:off x="688670" y="9892436"/>
            <a:ext cx="1240789" cy="3810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400" b="1" kern="0" spc="-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人口规模</a:t>
            </a:r>
            <a:endParaRPr lang="en-US" altLang="en-US" sz="2400" dirty="0"/>
          </a:p>
        </p:txBody>
      </p:sp>
      <p:pic>
        <p:nvPicPr>
          <p:cNvPr id="150" name="picture 1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9956292" y="14366747"/>
            <a:ext cx="736092" cy="425196"/>
          </a:xfrm>
          <a:prstGeom prst="rect">
            <a:avLst/>
          </a:prstGeom>
        </p:spPr>
      </p:pic>
      <p:sp>
        <p:nvSpPr>
          <p:cNvPr id="152" name="textbox 152"/>
          <p:cNvSpPr/>
          <p:nvPr/>
        </p:nvSpPr>
        <p:spPr>
          <a:xfrm>
            <a:off x="10172096" y="144302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" name="group 12"/>
          <p:cNvGrpSpPr/>
          <p:nvPr/>
        </p:nvGrpSpPr>
        <p:grpSpPr>
          <a:xfrm rot="21600000">
            <a:off x="886968" y="10972800"/>
            <a:ext cx="8913875" cy="1149096"/>
            <a:chOff x="0" y="80010"/>
            <a:chExt cx="8913875" cy="1149096"/>
          </a:xfrm>
        </p:grpSpPr>
        <p:pic>
          <p:nvPicPr>
            <p:cNvPr id="3" name="picture 1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80010"/>
              <a:ext cx="8913875" cy="1149096"/>
            </a:xfrm>
            <a:prstGeom prst="rect">
              <a:avLst/>
            </a:prstGeom>
          </p:spPr>
        </p:pic>
        <p:sp>
          <p:nvSpPr>
            <p:cNvPr id="4" name="textbox 136"/>
            <p:cNvSpPr/>
            <p:nvPr/>
          </p:nvSpPr>
          <p:spPr>
            <a:xfrm>
              <a:off x="686435" y="182245"/>
              <a:ext cx="7227570" cy="922020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84000"/>
                </a:lnSpc>
              </a:pPr>
              <a:endParaRPr lang="en-US" altLang="en-US" sz="100" dirty="0"/>
            </a:p>
            <a:p>
              <a:pPr algn="r" rtl="0" eaLnBrk="0">
                <a:lnSpc>
                  <a:spcPct val="100000"/>
                </a:lnSpc>
              </a:pPr>
              <a:r>
                <a:rPr lang="en-US"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</a:t>
              </a:r>
              <a:r>
                <a:rPr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全域</a:t>
              </a:r>
              <a:r>
                <a:rPr lang="zh-CN"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户籍</a:t>
              </a:r>
              <a:r>
                <a:rPr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人口：</a:t>
              </a:r>
              <a:r>
                <a:rPr sz="2000" b="1" kern="0" spc="1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en-US"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63735</a:t>
              </a:r>
              <a:r>
                <a:rPr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人</a:t>
              </a:r>
              <a:endParaRPr lang="en-US" altLang="en-US" sz="2000" dirty="0"/>
            </a:p>
            <a:p>
              <a:pPr marL="12700" algn="l" rtl="0" eaLnBrk="0">
                <a:lnSpc>
                  <a:spcPct val="93000"/>
                </a:lnSpc>
                <a:spcBef>
                  <a:spcPts val="5"/>
                </a:spcBef>
              </a:pPr>
              <a:r>
                <a:rPr sz="2400" b="1" kern="0" spc="-1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规划至20</a:t>
              </a:r>
              <a:r>
                <a:rPr lang="en-US" sz="2400" b="1" kern="0" spc="-1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sz="2400" b="1" kern="0" spc="-1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</a:t>
              </a:r>
              <a:r>
                <a:rPr lang="zh-CN" sz="2400" b="1" kern="0" spc="-1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</a:t>
              </a:r>
              <a:endParaRPr sz="2400" b="1" kern="0" spc="-10" dirty="0">
                <a:solidFill>
                  <a:srgbClr val="7F7F7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2700" algn="l" rtl="0" eaLnBrk="0">
                <a:lnSpc>
                  <a:spcPct val="93000"/>
                </a:lnSpc>
                <a:spcBef>
                  <a:spcPts val="5"/>
                </a:spcBef>
              </a:pPr>
              <a:r>
                <a:rPr sz="2400" b="1" kern="0" spc="-1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en-US" sz="2400" b="1" kern="0" spc="-10" dirty="0">
                  <a:solidFill>
                    <a:srgbClr val="7F7F7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                                   </a:t>
              </a:r>
              <a:r>
                <a:rPr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全域常住人口</a:t>
              </a:r>
              <a:r>
                <a:rPr lang="zh-CN"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</a:t>
              </a:r>
              <a:r>
                <a:rPr sz="2000" b="1" kern="0" spc="1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en-US" sz="2000" b="1" kern="0" spc="-1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44695</a:t>
              </a:r>
              <a:r>
                <a:rPr lang="zh-CN" sz="2000" b="1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人</a:t>
              </a:r>
              <a:endParaRPr lang="zh-CN" sz="2000" b="1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7" name="path"/>
          <p:cNvSpPr/>
          <p:nvPr/>
        </p:nvSpPr>
        <p:spPr>
          <a:xfrm>
            <a:off x="617473" y="7813548"/>
            <a:ext cx="9389364" cy="38100"/>
          </a:xfrm>
          <a:custGeom>
            <a:avLst/>
            <a:gdLst/>
            <a:ahLst/>
            <a:cxnLst/>
            <a:rect l="0" t="0" r="0" b="0"/>
            <a:pathLst>
              <a:path w="14786" h="60">
                <a:moveTo>
                  <a:pt x="14786" y="30"/>
                </a:moveTo>
                <a:lnTo>
                  <a:pt x="0" y="30"/>
                </a:lnTo>
              </a:path>
            </a:pathLst>
          </a:custGeom>
          <a:noFill/>
          <a:ln w="38100" cap="flat">
            <a:solidFill>
              <a:srgbClr val="279B73">
                <a:alpha val="100000"/>
              </a:srgbClr>
            </a:solidFill>
            <a:prstDash val="solid"/>
            <a:miter lim="1000000"/>
          </a:ln>
        </p:spPr>
        <p:txBody>
          <a:bodyPr rtlCol="0"/>
          <a:p>
            <a:pPr algn="ctr"/>
            <a:endParaRPr lang="zh-CN" altLang="en-US"/>
          </a:p>
        </p:txBody>
      </p:sp>
      <p:sp>
        <p:nvSpPr>
          <p:cNvPr id="8" name="rect"/>
          <p:cNvSpPr/>
          <p:nvPr/>
        </p:nvSpPr>
        <p:spPr>
          <a:xfrm>
            <a:off x="577088" y="7644383"/>
            <a:ext cx="2801111" cy="528828"/>
          </a:xfrm>
          <a:prstGeom prst="rect">
            <a:avLst/>
          </a:prstGeom>
          <a:solidFill>
            <a:srgbClr val="279B7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/>
          </a:p>
        </p:txBody>
      </p:sp>
      <p:graphicFrame>
        <p:nvGraphicFramePr>
          <p:cNvPr id="9" name="table 124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598170" y="7823200"/>
          <a:ext cx="9427210" cy="1625600"/>
        </p:xfrm>
        <a:graphic>
          <a:graphicData uri="http://schemas.openxmlformats.org/drawingml/2006/table">
            <a:tbl>
              <a:tblPr/>
              <a:tblGrid>
                <a:gridCol w="9427210"/>
              </a:tblGrid>
              <a:tr h="1625600">
                <a:tc>
                  <a:txBody>
                    <a:bodyPr/>
                    <a:p>
                      <a:pPr marL="127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  <a:tabLst>
                          <a:tab pos="587375" algn="l"/>
                        </a:tabLst>
                      </a:pPr>
                      <a:r>
                        <a:rPr sz="24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24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规划205</a:t>
                      </a:r>
                      <a:r>
                        <a:rPr lang="en-US" sz="24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0</a:t>
                      </a:r>
                      <a:r>
                        <a:rPr sz="24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</a:t>
                      </a:r>
                      <a:r>
                        <a:rPr sz="24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</a:t>
                      </a:r>
                      <a:r>
                        <a:rPr sz="24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                                                       </a:t>
                      </a:r>
                      <a:endParaRPr lang="en-US" altLang="en-US" sz="2400" dirty="0"/>
                    </a:p>
                    <a:p>
                      <a:pPr algn="l" rtl="0" eaLnBrk="0">
                        <a:lnSpc>
                          <a:spcPct val="180000"/>
                        </a:lnSpc>
                      </a:pPr>
                      <a:endParaRPr lang="en-US" altLang="en-US" sz="1000" dirty="0"/>
                    </a:p>
                    <a:p>
                      <a:pPr marL="556895" algn="l" rtl="0" eaLnBrk="0">
                        <a:lnSpc>
                          <a:spcPct val="150000"/>
                        </a:lnSpc>
                        <a:spcBef>
                          <a:spcPts val="455"/>
                        </a:spcBef>
                      </a:pPr>
                      <a:r>
                        <a:rPr sz="14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•</a:t>
                      </a:r>
                      <a:r>
                        <a:rPr sz="14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</a:t>
                      </a:r>
                      <a:r>
                        <a:rPr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到</a:t>
                      </a:r>
                      <a:r>
                        <a:rPr lang="en-US"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2050</a:t>
                      </a:r>
                      <a:r>
                        <a:rPr lang="zh-CN" altLang="en-US"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年，</a:t>
                      </a:r>
                      <a:r>
                        <a:rPr lang="en-US"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全面建成人与自然共生的现代化城镇，形成碧水蓝天的生态空间、安全高效的生产空间、舒适宜居的生活空间，全面支撑建成富强民主文明和谐美丽的农旅融合乡镇</a:t>
                      </a:r>
                      <a:r>
                        <a:rPr lang="zh-CN" altLang="en-US" sz="16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。</a:t>
                      </a:r>
                      <a:endParaRPr lang="zh-CN" altLang="en-US" sz="1600" kern="0" spc="10" dirty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0" marR="0" marT="885" marB="0" vert="horz">
                    <a:lnL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279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4686935" y="12854940"/>
            <a:ext cx="4245610" cy="3492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 rtl="0" eaLnBrk="0">
              <a:lnSpc>
                <a:spcPct val="84000"/>
              </a:lnSpc>
            </a:pPr>
            <a:r>
              <a:rPr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全域</a:t>
            </a:r>
            <a:r>
              <a:rPr lang="zh-CN"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户籍</a:t>
            </a:r>
            <a:r>
              <a:rPr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人口：</a:t>
            </a:r>
            <a:r>
              <a:rPr sz="2000" b="1" kern="0" spc="1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68428</a:t>
            </a:r>
            <a:r>
              <a:rPr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</a:t>
            </a:r>
            <a:endParaRPr lang="zh-CN" altLang="en-US" sz="2000"/>
          </a:p>
        </p:txBody>
      </p:sp>
      <p:sp>
        <p:nvSpPr>
          <p:cNvPr id="13" name="文本框 12"/>
          <p:cNvSpPr txBox="1"/>
          <p:nvPr/>
        </p:nvSpPr>
        <p:spPr>
          <a:xfrm>
            <a:off x="4672330" y="13431520"/>
            <a:ext cx="4245610" cy="3492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 rtl="0" eaLnBrk="0">
              <a:lnSpc>
                <a:spcPct val="84000"/>
              </a:lnSpc>
            </a:pPr>
            <a:r>
              <a:rPr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全域</a:t>
            </a:r>
            <a:r>
              <a:rPr lang="zh-CN"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常住</a:t>
            </a:r>
            <a:r>
              <a:rPr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人口：</a:t>
            </a:r>
            <a:r>
              <a:rPr sz="2000" b="1" kern="0" spc="1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40136</a:t>
            </a:r>
            <a:r>
              <a:rPr sz="2000" b="1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</a:t>
            </a:r>
            <a:endParaRPr lang="zh-CN" altLang="en-US"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0692384" cy="1511960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21600000">
            <a:off x="627888" y="11308080"/>
            <a:ext cx="9426447" cy="2725381"/>
            <a:chOff x="0" y="0"/>
            <a:chExt cx="9426447" cy="2725381"/>
          </a:xfrm>
        </p:grpSpPr>
        <p:pic>
          <p:nvPicPr>
            <p:cNvPr id="156" name="picture 1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9426447" cy="2725381"/>
            </a:xfrm>
            <a:prstGeom prst="rect">
              <a:avLst/>
            </a:prstGeom>
          </p:spPr>
        </p:pic>
        <p:sp>
          <p:nvSpPr>
            <p:cNvPr id="158" name="textbox 158"/>
            <p:cNvSpPr/>
            <p:nvPr/>
          </p:nvSpPr>
          <p:spPr>
            <a:xfrm>
              <a:off x="-12700" y="-12700"/>
              <a:ext cx="9451975" cy="275082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38000"/>
                </a:lnSpc>
              </a:pPr>
              <a:endParaRPr lang="en-US" altLang="en-US" sz="1000" dirty="0"/>
            </a:p>
            <a:p>
              <a:pPr marL="386080" algn="l" rtl="0" eaLnBrk="0">
                <a:lnSpc>
                  <a:spcPct val="97000"/>
                </a:lnSpc>
                <a:spcBef>
                  <a:spcPts val="5"/>
                </a:spcBef>
              </a:pPr>
              <a:r>
                <a:rPr sz="2400" b="1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盘活阿猛文化，促进文化引领发展</a:t>
              </a:r>
              <a:endParaRPr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39000"/>
                </a:lnSpc>
              </a:pPr>
              <a:endParaRPr lang="en-US" altLang="en-US" sz="1000" dirty="0"/>
            </a:p>
            <a:p>
              <a:pPr marL="430530" algn="l" rtl="0" eaLnBrk="0">
                <a:lnSpc>
                  <a:spcPct val="94000"/>
                </a:lnSpc>
                <a:spcBef>
                  <a:spcPts val="460"/>
                </a:spcBef>
              </a:pPr>
              <a:r>
                <a:rPr sz="1500" kern="0" spc="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500" kern="0" spc="19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500" kern="0" spc="6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阿猛镇以红色文化为引领，贯彻“红色文化+”的理念，</a:t>
              </a:r>
              <a:endParaRPr sz="15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ct val="94000"/>
                </a:lnSpc>
                <a:spcBef>
                  <a:spcPts val="460"/>
                </a:spcBef>
              </a:pPr>
              <a:r>
                <a:rPr sz="1500" kern="0" spc="6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在阿猛镇基础产业发展的同时，充分融入阿猛红色文化特</a:t>
              </a:r>
              <a:endParaRPr sz="15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ct val="94000"/>
                </a:lnSpc>
                <a:spcBef>
                  <a:spcPts val="460"/>
                </a:spcBef>
              </a:pPr>
              <a:r>
                <a:rPr sz="1500" kern="0" spc="6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色，以“文化+旅游”进行推广，壮大文化和旅游产业。</a:t>
              </a:r>
              <a:endParaRPr sz="15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160" name="picture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5" y="2703830"/>
            <a:ext cx="9426575" cy="2720340"/>
          </a:xfrm>
          <a:prstGeom prst="rect">
            <a:avLst/>
          </a:prstGeom>
        </p:spPr>
      </p:pic>
      <p:sp>
        <p:nvSpPr>
          <p:cNvPr id="162" name="textbox 162"/>
          <p:cNvSpPr/>
          <p:nvPr/>
        </p:nvSpPr>
        <p:spPr>
          <a:xfrm>
            <a:off x="615315" y="2691130"/>
            <a:ext cx="9451975" cy="27457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36000"/>
              </a:lnSpc>
            </a:pPr>
            <a:endParaRPr lang="en-US" altLang="en-US" sz="1000" dirty="0"/>
          </a:p>
          <a:p>
            <a:pPr algn="l" rtl="0" eaLnBrk="0">
              <a:lnSpc>
                <a:spcPct val="136000"/>
              </a:lnSpc>
            </a:pPr>
            <a:endParaRPr lang="en-US" altLang="en-US" sz="1000" dirty="0"/>
          </a:p>
          <a:p>
            <a:pPr algn="l" rtl="0" eaLnBrk="0">
              <a:lnSpc>
                <a:spcPct val="10000"/>
              </a:lnSpc>
            </a:pPr>
            <a:endParaRPr lang="en-US" altLang="en-US" sz="100" dirty="0"/>
          </a:p>
          <a:p>
            <a:pPr marL="408940" algn="l" rtl="0" eaLnBrk="0">
              <a:lnSpc>
                <a:spcPct val="97000"/>
              </a:lnSpc>
            </a:pPr>
            <a:r>
              <a:rPr sz="24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坚持保护优先，严守底线</a:t>
            </a:r>
            <a:endParaRPr sz="2400" b="1" kern="0" spc="-3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8000"/>
              </a:lnSpc>
            </a:pPr>
            <a:endParaRPr lang="en-US" altLang="en-US" sz="1000" dirty="0"/>
          </a:p>
          <a:p>
            <a:pPr marL="430530" algn="l" rtl="0" eaLnBrk="0">
              <a:lnSpc>
                <a:spcPct val="95000"/>
              </a:lnSpc>
              <a:spcBef>
                <a:spcPts val="450"/>
              </a:spcBef>
            </a:pPr>
            <a:r>
              <a:rPr sz="1500" kern="0" spc="50" dirty="0">
                <a:solidFill>
                  <a:schemeClr val="bg1">
                    <a:alpha val="10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200" dirty="0">
                <a:solidFill>
                  <a:schemeClr val="bg1">
                    <a:alpha val="10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500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坚持保护优先，划定并严守耕地、生态、水、文物</a:t>
            </a:r>
            <a:endParaRPr sz="1500" kern="0" spc="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30530" algn="l" rtl="0" eaLnBrk="0">
              <a:lnSpc>
                <a:spcPct val="95000"/>
              </a:lnSpc>
              <a:spcBef>
                <a:spcPts val="450"/>
              </a:spcBef>
            </a:pPr>
            <a:r>
              <a:rPr sz="1500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等保护底线，守牢粮食安全、生态安全、公共安全、</a:t>
            </a:r>
            <a:endParaRPr sz="1500" kern="0" spc="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30530" algn="l" rtl="0" eaLnBrk="0">
              <a:lnSpc>
                <a:spcPct val="95000"/>
              </a:lnSpc>
              <a:spcBef>
                <a:spcPts val="450"/>
              </a:spcBef>
            </a:pPr>
            <a:r>
              <a:rPr sz="1500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能源资源安全等国土空间安全底线，提升国土空间可</a:t>
            </a:r>
            <a:endParaRPr sz="1500" kern="0" spc="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30530" algn="l" rtl="0" eaLnBrk="0">
              <a:lnSpc>
                <a:spcPct val="95000"/>
              </a:lnSpc>
              <a:spcBef>
                <a:spcPts val="450"/>
              </a:spcBef>
            </a:pPr>
            <a:r>
              <a:rPr sz="1500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持续发展能力，筑牢生态安全屏障，促进人与自然和</a:t>
            </a:r>
            <a:endParaRPr sz="1500" kern="0" spc="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30530" algn="l" rtl="0" eaLnBrk="0">
              <a:lnSpc>
                <a:spcPct val="95000"/>
              </a:lnSpc>
              <a:spcBef>
                <a:spcPts val="450"/>
              </a:spcBef>
            </a:pPr>
            <a:r>
              <a:rPr sz="1500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谐共生。</a:t>
            </a:r>
            <a:endParaRPr sz="1500" kern="0" spc="5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4" name="picture 164" descr="C:/Users/Administrator/Desktop/e442f3f28aaed170020394112556063110.pnge442f3f28aaed170020394112556063110"/>
          <p:cNvPicPr>
            <a:picLocks noChangeAspect="1"/>
          </p:cNvPicPr>
          <p:nvPr/>
        </p:nvPicPr>
        <p:blipFill>
          <a:blip r:embed="rId4"/>
          <a:srcRect l="4839" r="4839"/>
          <a:stretch>
            <a:fillRect/>
          </a:stretch>
        </p:blipFill>
        <p:spPr>
          <a:xfrm rot="21600000">
            <a:off x="5735828" y="5584952"/>
            <a:ext cx="4342891" cy="2704592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21600000">
            <a:off x="627888" y="5580888"/>
            <a:ext cx="7335011" cy="2718816"/>
            <a:chOff x="0" y="0"/>
            <a:chExt cx="7335011" cy="2718816"/>
          </a:xfrm>
        </p:grpSpPr>
        <p:pic>
          <p:nvPicPr>
            <p:cNvPr id="166" name="picture 1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7335011" cy="2718816"/>
            </a:xfrm>
            <a:prstGeom prst="rect">
              <a:avLst/>
            </a:prstGeom>
          </p:spPr>
        </p:pic>
        <p:sp>
          <p:nvSpPr>
            <p:cNvPr id="168" name="textbox 168"/>
            <p:cNvSpPr/>
            <p:nvPr/>
          </p:nvSpPr>
          <p:spPr>
            <a:xfrm>
              <a:off x="-12700" y="-12700"/>
              <a:ext cx="7360919" cy="274447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30000"/>
                </a:lnSpc>
              </a:pPr>
              <a:endParaRPr lang="en-US" altLang="en-US" sz="1000" dirty="0"/>
            </a:p>
            <a:p>
              <a:pPr marL="396875" algn="l" rtl="0" eaLnBrk="0">
                <a:lnSpc>
                  <a:spcPct val="97000"/>
                </a:lnSpc>
              </a:pPr>
              <a:r>
                <a:rPr sz="2400" b="1" kern="0" spc="-2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夯实农业基础，大力发展现代农业</a:t>
              </a:r>
              <a:endParaRPr sz="2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39000"/>
                </a:lnSpc>
              </a:pPr>
              <a:endParaRPr lang="en-US" altLang="en-US" sz="1000" dirty="0"/>
            </a:p>
            <a:p>
              <a:pPr marL="430530" algn="l" rtl="0" eaLnBrk="0">
                <a:lnSpc>
                  <a:spcPts val="1850"/>
                </a:lnSpc>
                <a:spcBef>
                  <a:spcPts val="460"/>
                </a:spcBef>
              </a:pPr>
              <a:r>
                <a:rPr sz="1500" kern="0" spc="50" dirty="0">
                  <a:solidFill>
                    <a:schemeClr val="bg1">
                      <a:alpha val="100000"/>
                    </a:scheme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•</a:t>
              </a:r>
              <a:r>
                <a:rPr sz="1500" kern="0" spc="200" dirty="0">
                  <a:solidFill>
                    <a:schemeClr val="bg1">
                      <a:alpha val="100000"/>
                    </a:schemeClr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+mn-ea"/>
                </a:rPr>
                <a:t> </a:t>
              </a:r>
              <a:r>
                <a:rPr sz="1500" kern="0" spc="60" dirty="0"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积极推进土地综合整治，结合农用地生态修复，</a:t>
              </a:r>
              <a:endParaRPr sz="1500" kern="0" spc="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ts val="1850"/>
                </a:lnSpc>
                <a:spcBef>
                  <a:spcPts val="460"/>
                </a:spcBef>
              </a:pPr>
              <a:r>
                <a:rPr sz="1500" kern="0" spc="60" dirty="0"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适度开发耕地后备资源。采取生物改良、物理改良</a:t>
              </a:r>
              <a:endParaRPr sz="1500" kern="0" spc="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ts val="1850"/>
                </a:lnSpc>
                <a:spcBef>
                  <a:spcPts val="460"/>
                </a:spcBef>
              </a:pPr>
              <a:r>
                <a:rPr sz="1500" kern="0" spc="60" dirty="0"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为主的综合改善措施，完善道路、增设水渠、提升</a:t>
              </a:r>
              <a:endParaRPr sz="1500" kern="0" spc="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ts val="1850"/>
                </a:lnSpc>
                <a:spcBef>
                  <a:spcPts val="460"/>
                </a:spcBef>
              </a:pPr>
              <a:r>
                <a:rPr sz="1500" kern="0" spc="60" dirty="0"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农田基础设施。推动传统种植向“产品变商品、低</a:t>
              </a:r>
              <a:endParaRPr sz="1500" kern="0" spc="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ts val="1850"/>
                </a:lnSpc>
                <a:spcBef>
                  <a:spcPts val="460"/>
                </a:spcBef>
              </a:pPr>
              <a:r>
                <a:rPr sz="1500" kern="0" spc="60" dirty="0">
                  <a:solidFill>
                    <a:schemeClr val="bg1">
                      <a:alpha val="10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效变高效”的现代化生产转变。</a:t>
              </a:r>
              <a:endParaRPr sz="1500" kern="0" spc="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aphicFrame>
        <p:nvGraphicFramePr>
          <p:cNvPr id="170" name="table 170"/>
          <p:cNvGraphicFramePr>
            <a:graphicFrameLocks noGrp="1"/>
          </p:cNvGraphicFramePr>
          <p:nvPr/>
        </p:nvGraphicFramePr>
        <p:xfrm>
          <a:off x="5711444" y="8451596"/>
          <a:ext cx="4342764" cy="2717800"/>
        </p:xfrm>
        <a:graphic>
          <a:graphicData uri="http://schemas.openxmlformats.org/drawingml/2006/table">
            <a:tbl>
              <a:tblPr/>
              <a:tblGrid>
                <a:gridCol w="4342764"/>
              </a:tblGrid>
              <a:tr h="27114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2" name="picture 172" descr="C:/Users/Administrator/Desktop/W020180816601943344389.pngW020180816601943344389"/>
          <p:cNvPicPr>
            <a:picLocks noChangeAspect="1"/>
          </p:cNvPicPr>
          <p:nvPr/>
        </p:nvPicPr>
        <p:blipFill>
          <a:blip r:embed="rId6"/>
          <a:srcRect t="21965" r="17167" b="8872"/>
          <a:stretch>
            <a:fillRect/>
          </a:stretch>
        </p:blipFill>
        <p:spPr>
          <a:xfrm rot="21600000">
            <a:off x="5890260" y="8444865"/>
            <a:ext cx="4188460" cy="2703195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 rot="21600000">
            <a:off x="627888" y="8444484"/>
            <a:ext cx="7335011" cy="2718815"/>
            <a:chOff x="0" y="0"/>
            <a:chExt cx="7335011" cy="2718815"/>
          </a:xfrm>
        </p:grpSpPr>
        <p:pic>
          <p:nvPicPr>
            <p:cNvPr id="174" name="picture 17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0"/>
              <a:ext cx="7335011" cy="2718815"/>
            </a:xfrm>
            <a:prstGeom prst="rect">
              <a:avLst/>
            </a:prstGeom>
          </p:spPr>
        </p:pic>
        <p:sp>
          <p:nvSpPr>
            <p:cNvPr id="176" name="textbox 176"/>
            <p:cNvSpPr/>
            <p:nvPr/>
          </p:nvSpPr>
          <p:spPr>
            <a:xfrm>
              <a:off x="-12700" y="-12700"/>
              <a:ext cx="7360919" cy="274447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3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"/>
                </a:lnSpc>
              </a:pPr>
              <a:endParaRPr lang="en-US" altLang="en-US" sz="100" dirty="0"/>
            </a:p>
            <a:p>
              <a:pPr marL="404495" algn="l" rtl="0" eaLnBrk="0">
                <a:lnSpc>
                  <a:spcPct val="97000"/>
                </a:lnSpc>
              </a:pPr>
              <a:r>
                <a:rPr sz="2400" b="1" kern="0" spc="-2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城乡统筹发展，优化镇村建设空间</a:t>
              </a:r>
              <a:endParaRPr sz="2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40000"/>
                </a:lnSpc>
              </a:pPr>
              <a:endParaRPr lang="en-US" altLang="en-US" sz="1000" dirty="0"/>
            </a:p>
            <a:p>
              <a:pPr marL="430530" algn="l" rtl="0" eaLnBrk="0">
                <a:lnSpc>
                  <a:spcPct val="94000"/>
                </a:lnSpc>
                <a:spcBef>
                  <a:spcPts val="45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500" kern="0" spc="2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城乡统筹发展，加强镇区基础设施建设，提升公共</a:t>
              </a:r>
              <a:endPara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ct val="94000"/>
                </a:lnSpc>
                <a:spcBef>
                  <a:spcPts val="45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服务能力，增强产业的集聚动能，提高中心镇区的辐</a:t>
              </a:r>
              <a:endPara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ct val="94000"/>
                </a:lnSpc>
                <a:spcBef>
                  <a:spcPts val="45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射带动能力，实现以镇带村，统筹协调。积极推进城</a:t>
              </a:r>
              <a:endPara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ct val="94000"/>
                </a:lnSpc>
                <a:spcBef>
                  <a:spcPts val="45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镇基础设施向农村延伸、公共服务设施向农村覆盖、</a:t>
              </a:r>
              <a:endPara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ct val="94000"/>
                </a:lnSpc>
                <a:spcBef>
                  <a:spcPts val="45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增强农村地区的发展能力，共同形成城乡协调、互动</a:t>
              </a:r>
              <a:endPara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430530" algn="l" rtl="0" eaLnBrk="0">
                <a:lnSpc>
                  <a:spcPct val="94000"/>
                </a:lnSpc>
                <a:spcBef>
                  <a:spcPts val="45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的发展格局。</a:t>
              </a:r>
              <a:endPara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78" name="textbox 178"/>
          <p:cNvSpPr/>
          <p:nvPr/>
        </p:nvSpPr>
        <p:spPr>
          <a:xfrm>
            <a:off x="648074" y="917702"/>
            <a:ext cx="5013325" cy="3536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545"/>
              </a:lnSpc>
            </a:pPr>
            <a:r>
              <a:rPr sz="2100" b="1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发展研判   </a:t>
            </a:r>
            <a:r>
              <a:rPr sz="2100" kern="0" spc="80" dirty="0">
                <a:solidFill>
                  <a:srgbClr val="BFBFB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明确国土空间总体定位与目标</a:t>
            </a:r>
            <a:endParaRPr lang="en-US" altLang="en-US" sz="2100" dirty="0"/>
          </a:p>
        </p:txBody>
      </p:sp>
      <p:sp>
        <p:nvSpPr>
          <p:cNvPr id="180" name="path"/>
          <p:cNvSpPr/>
          <p:nvPr/>
        </p:nvSpPr>
        <p:spPr>
          <a:xfrm>
            <a:off x="1883987" y="930402"/>
            <a:ext cx="25400" cy="279400"/>
          </a:xfrm>
          <a:custGeom>
            <a:avLst/>
            <a:gdLst/>
            <a:ahLst/>
            <a:cxnLst/>
            <a:rect l="0" t="0" r="0" b="0"/>
            <a:pathLst>
              <a:path w="40" h="440">
                <a:moveTo>
                  <a:pt x="20" y="0"/>
                </a:moveTo>
                <a:lnTo>
                  <a:pt x="20" y="440"/>
                </a:lnTo>
              </a:path>
            </a:pathLst>
          </a:custGeom>
          <a:noFill/>
          <a:ln w="25400" cap="flat">
            <a:solidFill>
              <a:srgbClr val="BFBFBF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2" name="textbox 182"/>
          <p:cNvSpPr/>
          <p:nvPr/>
        </p:nvSpPr>
        <p:spPr>
          <a:xfrm>
            <a:off x="688975" y="1854835"/>
            <a:ext cx="2620010" cy="4991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800" kern="0" spc="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1.3</a:t>
            </a:r>
            <a:r>
              <a:rPr sz="2500" kern="0" spc="130" dirty="0">
                <a:solidFill>
                  <a:srgbClr val="279B73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200" b="1" kern="0" spc="0" dirty="0">
                <a:solidFill>
                  <a:srgbClr val="279B73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发展战略</a:t>
            </a:r>
            <a:endParaRPr lang="en-US" altLang="en-US" sz="3200" dirty="0"/>
          </a:p>
        </p:txBody>
      </p:sp>
      <p:sp>
        <p:nvSpPr>
          <p:cNvPr id="184" name="rect"/>
          <p:cNvSpPr/>
          <p:nvPr/>
        </p:nvSpPr>
        <p:spPr>
          <a:xfrm>
            <a:off x="5728715" y="1347026"/>
            <a:ext cx="4962525" cy="9525"/>
          </a:xfrm>
          <a:prstGeom prst="rect">
            <a:avLst/>
          </a:prstGeom>
          <a:solidFill>
            <a:srgbClr val="A6A6A6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6" name="rect"/>
          <p:cNvSpPr/>
          <p:nvPr/>
        </p:nvSpPr>
        <p:spPr>
          <a:xfrm>
            <a:off x="0" y="1344169"/>
            <a:ext cx="5971032" cy="141730"/>
          </a:xfrm>
          <a:prstGeom prst="rect">
            <a:avLst/>
          </a:prstGeom>
          <a:solidFill>
            <a:srgbClr val="BFBFB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8" name="textbox 188"/>
          <p:cNvSpPr/>
          <p:nvPr/>
        </p:nvSpPr>
        <p:spPr>
          <a:xfrm>
            <a:off x="10172096" y="14430260"/>
            <a:ext cx="321309" cy="3384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460"/>
              </a:lnSpc>
            </a:pPr>
            <a:r>
              <a:rPr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</a:t>
            </a:r>
            <a:r>
              <a:rPr lang="en-US" sz="2000" kern="0" spc="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endParaRPr lang="en-US" sz="2000" kern="0" spc="4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2" name="图片 1" descr="1111"/>
          <p:cNvPicPr>
            <a:picLocks noChangeAspect="1"/>
          </p:cNvPicPr>
          <p:nvPr/>
        </p:nvPicPr>
        <p:blipFill>
          <a:blip r:embed="rId8"/>
          <a:srcRect l="52952" t="16797" r="4864" b="6359"/>
          <a:stretch>
            <a:fillRect/>
          </a:stretch>
        </p:blipFill>
        <p:spPr>
          <a:xfrm>
            <a:off x="5661660" y="2526665"/>
            <a:ext cx="4511040" cy="116306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0690225" cy="15119350"/>
          </a:xfrm>
          <a:prstGeom prst="rect">
            <a:avLst/>
          </a:prstGeom>
        </p:spPr>
      </p:pic>
      <p:sp>
        <p:nvSpPr>
          <p:cNvPr id="192" name="textbox 192"/>
          <p:cNvSpPr/>
          <p:nvPr/>
        </p:nvSpPr>
        <p:spPr>
          <a:xfrm>
            <a:off x="699312" y="9260586"/>
            <a:ext cx="6685280" cy="1788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2000"/>
              </a:lnSpc>
            </a:pPr>
            <a:r>
              <a:rPr sz="7200" kern="0" spc="880" dirty="0">
                <a:ln w="261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1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格局优化</a:t>
            </a:r>
            <a:endParaRPr lang="en-US" altLang="en-US" sz="7200" dirty="0"/>
          </a:p>
          <a:p>
            <a:pPr algn="l" rtl="0" eaLnBrk="0">
              <a:lnSpc>
                <a:spcPct val="106000"/>
              </a:lnSpc>
            </a:pPr>
            <a:endParaRPr lang="en-US" altLang="en-US" sz="12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52705" algn="l" rtl="0" eaLnBrk="0">
              <a:lnSpc>
                <a:spcPct val="94000"/>
              </a:lnSpc>
            </a:pPr>
            <a:r>
              <a:rPr sz="3900" kern="0" spc="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构建高质量的国土空间</a:t>
            </a:r>
            <a:r>
              <a:rPr sz="3900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新格局</a:t>
            </a:r>
            <a:endParaRPr lang="en-US" altLang="en-US" sz="3900" dirty="0"/>
          </a:p>
        </p:txBody>
      </p:sp>
      <p:sp>
        <p:nvSpPr>
          <p:cNvPr id="194" name="textbox 194"/>
          <p:cNvSpPr/>
          <p:nvPr/>
        </p:nvSpPr>
        <p:spPr>
          <a:xfrm>
            <a:off x="1181609" y="12135993"/>
            <a:ext cx="4618354" cy="14605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sz="2500" i="1" kern="0" spc="-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2.1</a:t>
            </a:r>
            <a:r>
              <a:rPr lang="zh-CN" sz="2500" i="1" kern="0" spc="-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</a:t>
            </a:r>
            <a:r>
              <a:rPr sz="2500" i="1" kern="0" spc="-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“三条控制线”</a:t>
            </a:r>
            <a:endParaRPr lang="en-US" altLang="en-US" sz="2500" dirty="0"/>
          </a:p>
          <a:p>
            <a:pPr algn="l" rtl="0" eaLnBrk="0">
              <a:lnSpc>
                <a:spcPct val="107000"/>
              </a:lnSpc>
            </a:pPr>
            <a:endParaRPr lang="en-US" altLang="en-US" sz="13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8000"/>
              </a:lnSpc>
            </a:pPr>
            <a:r>
              <a:rPr sz="2500" i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en-US" sz="2500" i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500" i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明确国土空间规划分区与管控</a:t>
            </a:r>
            <a:endParaRPr lang="en-US" altLang="en-US" sz="2500" dirty="0"/>
          </a:p>
        </p:txBody>
      </p:sp>
      <p:grpSp>
        <p:nvGrpSpPr>
          <p:cNvPr id="22" name="group 22"/>
          <p:cNvGrpSpPr/>
          <p:nvPr/>
        </p:nvGrpSpPr>
        <p:grpSpPr>
          <a:xfrm rot="21600000">
            <a:off x="713231" y="11283695"/>
            <a:ext cx="7060692" cy="259079"/>
            <a:chOff x="0" y="0"/>
            <a:chExt cx="7060692" cy="259079"/>
          </a:xfrm>
        </p:grpSpPr>
        <p:sp>
          <p:nvSpPr>
            <p:cNvPr id="196" name="path"/>
            <p:cNvSpPr/>
            <p:nvPr/>
          </p:nvSpPr>
          <p:spPr>
            <a:xfrm>
              <a:off x="1524000" y="105155"/>
              <a:ext cx="5536691" cy="153923"/>
            </a:xfrm>
            <a:custGeom>
              <a:avLst/>
              <a:gdLst/>
              <a:ahLst/>
              <a:cxnLst/>
              <a:rect l="0" t="0" r="0" b="0"/>
              <a:pathLst>
                <a:path w="8719" h="242">
                  <a:moveTo>
                    <a:pt x="358" y="0"/>
                  </a:moveTo>
                  <a:lnTo>
                    <a:pt x="3389" y="3"/>
                  </a:lnTo>
                  <a:lnTo>
                    <a:pt x="3393" y="0"/>
                  </a:lnTo>
                  <a:lnTo>
                    <a:pt x="8719" y="7"/>
                  </a:lnTo>
                  <a:lnTo>
                    <a:pt x="8319" y="242"/>
                  </a:lnTo>
                  <a:lnTo>
                    <a:pt x="6648" y="239"/>
                  </a:lnTo>
                  <a:lnTo>
                    <a:pt x="6644" y="242"/>
                  </a:lnTo>
                  <a:lnTo>
                    <a:pt x="0" y="236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8" name="path"/>
            <p:cNvSpPr/>
            <p:nvPr/>
          </p:nvSpPr>
          <p:spPr>
            <a:xfrm>
              <a:off x="0" y="0"/>
              <a:ext cx="6387084" cy="176784"/>
            </a:xfrm>
            <a:custGeom>
              <a:avLst/>
              <a:gdLst/>
              <a:ahLst/>
              <a:cxnLst/>
              <a:rect l="0" t="0" r="0" b="0"/>
              <a:pathLst>
                <a:path w="10058" h="278">
                  <a:moveTo>
                    <a:pt x="358" y="0"/>
                  </a:moveTo>
                  <a:lnTo>
                    <a:pt x="3388" y="3"/>
                  </a:lnTo>
                  <a:lnTo>
                    <a:pt x="3393" y="0"/>
                  </a:lnTo>
                  <a:lnTo>
                    <a:pt x="10058" y="7"/>
                  </a:lnTo>
                  <a:lnTo>
                    <a:pt x="9679" y="278"/>
                  </a:lnTo>
                  <a:lnTo>
                    <a:pt x="6648" y="275"/>
                  </a:lnTo>
                  <a:lnTo>
                    <a:pt x="6644" y="278"/>
                  </a:lnTo>
                  <a:lnTo>
                    <a:pt x="0" y="272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279B73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742*159"/>
  <p:tag name="TABLE_ENDDRAG_RECT" val="48*454*742*159"/>
</p:tagLst>
</file>

<file path=ppt/tags/tag10.xml><?xml version="1.0" encoding="utf-8"?>
<p:tagLst xmlns:p="http://schemas.openxmlformats.org/presentationml/2006/main">
  <p:tag name="TABLE_ENDDRAG_ORIGIN_RECT" val="362*101"/>
  <p:tag name="TABLE_ENDDRAG_RECT" val="49*293*362*101"/>
</p:tagLst>
</file>

<file path=ppt/tags/tag11.xml><?xml version="1.0" encoding="utf-8"?>
<p:tagLst xmlns:p="http://schemas.openxmlformats.org/presentationml/2006/main">
  <p:tag name="TABLE_ENDDRAG_ORIGIN_RECT" val="362*101"/>
  <p:tag name="TABLE_ENDDRAG_RECT" val="49*187*362*101"/>
</p:tagLst>
</file>

<file path=ppt/tags/tag12.xml><?xml version="1.0" encoding="utf-8"?>
<p:tagLst xmlns:p="http://schemas.openxmlformats.org/presentationml/2006/main">
  <p:tag name="TABLE_ENDDRAG_ORIGIN_RECT" val="378*118"/>
  <p:tag name="TABLE_ENDDRAG_RECT" val="423*181*378*118"/>
</p:tagLst>
</file>

<file path=ppt/tags/tag13.xml><?xml version="1.0" encoding="utf-8"?>
<p:tagLst xmlns:p="http://schemas.openxmlformats.org/presentationml/2006/main">
  <p:tag name="TABLE_ENDDRAG_ORIGIN_RECT" val="378*101"/>
  <p:tag name="TABLE_ENDDRAG_RECT" val="423*309*378*101"/>
</p:tagLst>
</file>

<file path=ppt/tags/tag14.xml><?xml version="1.0" encoding="utf-8"?>
<p:tagLst xmlns:p="http://schemas.openxmlformats.org/presentationml/2006/main">
  <p:tag name="TABLE_ENDDRAG_ORIGIN_RECT" val="428*202"/>
  <p:tag name="TABLE_ENDDRAG_RECT" val="43*206*428*202"/>
</p:tagLst>
</file>

<file path=ppt/tags/tag15.xml><?xml version="1.0" encoding="utf-8"?>
<p:tagLst xmlns:p="http://schemas.openxmlformats.org/presentationml/2006/main">
  <p:tag name="TABLE_ENDDRAG_ORIGIN_RECT" val="328*221"/>
  <p:tag name="TABLE_ENDDRAG_RECT" val="472*206*328*221"/>
</p:tagLst>
</file>

<file path=ppt/tags/tag16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17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18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19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2.xml><?xml version="1.0" encoding="utf-8"?>
<p:tagLst xmlns:p="http://schemas.openxmlformats.org/presentationml/2006/main">
  <p:tag name="TABLE_ENDDRAG_ORIGIN_RECT" val="742*161"/>
  <p:tag name="TABLE_ENDDRAG_RECT" val="48*229*742*161"/>
</p:tagLst>
</file>

<file path=ppt/tags/tag20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21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22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23.xml><?xml version="1.0" encoding="utf-8"?>
<p:tagLst xmlns:p="http://schemas.openxmlformats.org/presentationml/2006/main">
  <p:tag name="KSO_WM_DIAGRAM_VIRTUALLY_FRAME" val="{&quot;height&quot;:466.14055118110235,&quot;left&quot;:53.25,&quot;top&quot;:293.90944881889766,&quot;width&quot;:711.7599212598425}"/>
</p:tagLst>
</file>

<file path=ppt/tags/tag24.xml><?xml version="1.0" encoding="utf-8"?>
<p:tagLst xmlns:p="http://schemas.openxmlformats.org/presentationml/2006/main">
  <p:tag name="TABLE_ENDDRAG_ORIGIN_RECT" val="761*297"/>
  <p:tag name="TABLE_ENDDRAG_RECT" val="45*205*761*297"/>
</p:tagLst>
</file>

<file path=ppt/tags/tag25.xml><?xml version="1.0" encoding="utf-8"?>
<p:tagLst xmlns:p="http://schemas.openxmlformats.org/presentationml/2006/main">
  <p:tag name="commondata" val="eyJoZGlkIjoiMmRiMWViYzFjZTdhMzgwMjZjZTQ3NTRmMzNhOTBjMmUifQ=="/>
</p:tagLst>
</file>

<file path=ppt/tags/tag3.xml><?xml version="1.0" encoding="utf-8"?>
<p:tagLst xmlns:p="http://schemas.openxmlformats.org/presentationml/2006/main">
  <p:tag name="TABLE_ENDDRAG_ORIGIN_RECT" val="742*127"/>
  <p:tag name="TABLE_ENDDRAG_RECT" val="47*611*742*128"/>
</p:tagLst>
</file>

<file path=ppt/tags/tag4.xml><?xml version="1.0" encoding="utf-8"?>
<p:tagLst xmlns:p="http://schemas.openxmlformats.org/presentationml/2006/main">
  <p:tag name="TABLE_ENDDRAG_ORIGIN_RECT" val="723*271"/>
  <p:tag name="TABLE_ENDDRAG_RECT" val="55*256*723*271"/>
</p:tagLst>
</file>

<file path=ppt/tags/tag5.xml><?xml version="1.0" encoding="utf-8"?>
<p:tagLst xmlns:p="http://schemas.openxmlformats.org/presentationml/2006/main">
  <p:tag name="TABLE_ENDDRAG_ORIGIN_RECT" val="738*193"/>
  <p:tag name="TABLE_ENDDRAG_RECT" val="46*865*738*193"/>
</p:tagLst>
</file>

<file path=ppt/tags/tag6.xml><?xml version="1.0" encoding="utf-8"?>
<p:tagLst xmlns:p="http://schemas.openxmlformats.org/presentationml/2006/main">
  <p:tag name="TABLE_ENDDRAG_ORIGIN_RECT" val="734*299"/>
  <p:tag name="TABLE_ENDDRAG_RECT" val="50*270*734*299"/>
</p:tagLst>
</file>

<file path=ppt/tags/tag7.xml><?xml version="1.0" encoding="utf-8"?>
<p:tagLst xmlns:p="http://schemas.openxmlformats.org/presentationml/2006/main">
  <p:tag name="TABLE_ENDDRAG_ORIGIN_RECT" val="722*600"/>
  <p:tag name="TABLE_ENDDRAG_RECT" val="59*474*722*600"/>
</p:tagLst>
</file>

<file path=ppt/tags/tag8.xml><?xml version="1.0" encoding="utf-8"?>
<p:tagLst xmlns:p="http://schemas.openxmlformats.org/presentationml/2006/main">
  <p:tag name="TABLE_ENDDRAG_ORIGIN_RECT" val="682*674"/>
  <p:tag name="TABLE_ENDDRAG_RECT" val="89*469*682*674"/>
</p:tagLst>
</file>

<file path=ppt/tags/tag9.xml><?xml version="1.0" encoding="utf-8"?>
<p:tagLst xmlns:p="http://schemas.openxmlformats.org/presentationml/2006/main">
  <p:tag name="TABLE_ENDDRAG_ORIGIN_RECT" val="377*104"/>
  <p:tag name="TABLE_ENDDRAG_RECT" val="423*415*377*10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12890</Words>
  <Application>WPS 演示</Application>
  <PresentationFormat/>
  <Paragraphs>1072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4" baseType="lpstr">
      <vt:lpstr>Arial</vt:lpstr>
      <vt:lpstr>宋体</vt:lpstr>
      <vt:lpstr>Wingdings</vt:lpstr>
      <vt:lpstr>微软雅黑</vt:lpstr>
      <vt:lpstr>Arial</vt:lpstr>
      <vt:lpstr>微软雅黑 Light</vt:lpstr>
      <vt:lpstr>黑体</vt:lpstr>
      <vt:lpstr>Bahnschrift</vt:lpstr>
      <vt:lpstr>Vrinda</vt:lpstr>
      <vt:lpstr>Arial Unicode MS</vt:lpstr>
      <vt:lpstr>Calibri</vt:lpstr>
      <vt:lpstr>方正仿宋_GBK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</dc:title>
  <dc:creator>刘 娥</dc:creator>
  <cp:lastModifiedBy>香香</cp:lastModifiedBy>
  <cp:revision>152</cp:revision>
  <dcterms:created xsi:type="dcterms:W3CDTF">2024-03-22T02:06:00Z</dcterms:created>
  <dcterms:modified xsi:type="dcterms:W3CDTF">2024-09-24T00:49:41Z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wqlLaW5nc29mdCBQREYgdG8gV1BTIDkw</vt:lpwstr>
  </property>
  <property fmtid="{D5CDD505-2E9C-101B-9397-08002B2CF9AE}" pid="3" name="Created">
    <vt:filetime>2024-03-30T17:41:47Z</vt:filetime>
  </property>
  <property fmtid="{D5CDD505-2E9C-101B-9397-08002B2CF9AE}" pid="4" name="ICV">
    <vt:lpwstr>A903130406EB4856BCB8B22257E2047C_13</vt:lpwstr>
  </property>
  <property fmtid="{D5CDD505-2E9C-101B-9397-08002B2CF9AE}" pid="5" name="KSOProductBuildVer">
    <vt:lpwstr>2052-12.1.0.18276</vt:lpwstr>
  </property>
</Properties>
</file>